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2"/>
  </p:notesMasterIdLst>
  <p:handoutMasterIdLst>
    <p:handoutMasterId r:id="rId23"/>
  </p:handoutMasterIdLst>
  <p:sldIdLst>
    <p:sldId id="325" r:id="rId2"/>
    <p:sldId id="356" r:id="rId3"/>
    <p:sldId id="384" r:id="rId4"/>
    <p:sldId id="390" r:id="rId5"/>
    <p:sldId id="385" r:id="rId6"/>
    <p:sldId id="392" r:id="rId7"/>
    <p:sldId id="396" r:id="rId8"/>
    <p:sldId id="395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371" r:id="rId21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ulia Bizzotto" initials="G.B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88" autoAdjust="0"/>
    <p:restoredTop sz="94660" autoAdjust="0"/>
  </p:normalViewPr>
  <p:slideViewPr>
    <p:cSldViewPr showGuides="1">
      <p:cViewPr>
        <p:scale>
          <a:sx n="150" d="100"/>
          <a:sy n="150" d="100"/>
        </p:scale>
        <p:origin x="1504" y="3428"/>
      </p:cViewPr>
      <p:guideLst>
        <p:guide orient="horz" pos="2160"/>
        <p:guide orient="horz" pos="1752"/>
        <p:guide pos="2880"/>
        <p:guide pos="2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959286424516E-2"/>
          <c:y val="5.8740305037460798E-2"/>
          <c:w val="0.97220407135754805"/>
          <c:h val="0.67223778338283702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Attività</c:v>
                </c:pt>
              </c:strCache>
            </c:strRef>
          </c:tx>
          <c:dLbls>
            <c:dLbl>
              <c:idx val="0"/>
              <c:layout>
                <c:manualLayout>
                  <c:x val="-6.7261734178205301E-2"/>
                  <c:y val="0.10822521057340399"/>
                </c:manualLayout>
              </c:layout>
              <c:tx>
                <c:rich>
                  <a:bodyPr/>
                  <a:lstStyle/>
                  <a:p>
                    <a:r>
                      <a:rPr lang="en-US" sz="800" baseline="0" dirty="0" smtClean="0"/>
                      <a:t>19%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647023199366901"/>
                  <c:y val="-0.32606182626776498"/>
                </c:manualLayout>
              </c:layout>
              <c:tx>
                <c:rich>
                  <a:bodyPr/>
                  <a:lstStyle/>
                  <a:p>
                    <a:r>
                      <a:rPr lang="en-US" sz="800" baseline="0" dirty="0" smtClean="0"/>
                      <a:t>77 %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9658626168168E-2"/>
                  <c:y val="0.101137907238586"/>
                </c:manualLayout>
              </c:layout>
              <c:tx>
                <c:rich>
                  <a:bodyPr/>
                  <a:lstStyle/>
                  <a:p>
                    <a:r>
                      <a:rPr lang="en-US" sz="800" baseline="0" dirty="0" smtClean="0"/>
                      <a:t>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 baseline="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Foglio1!$A$2:$A$4</c:f>
              <c:strCache>
                <c:ptCount val="3"/>
                <c:pt idx="0">
                  <c:v>Produzione</c:v>
                </c:pt>
                <c:pt idx="1">
                  <c:v>Distribuzione</c:v>
                </c:pt>
                <c:pt idx="2">
                  <c:v>Servizi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19</c:v>
                </c:pt>
                <c:pt idx="1">
                  <c:v>77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050">
              <a:solidFill>
                <a:schemeClr val="tx2"/>
              </a:solidFill>
              <a:latin typeface="Futura Book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B6660-4639-4AE3-B136-B6BC286C9EA2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3A7B2-E20E-453D-8908-64C7FF78211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825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AFC83-DD8B-41C2-AF97-6F12456CB924}" type="datetimeFigureOut">
              <a:rPr lang="it-IT" smtClean="0"/>
              <a:t>28/03/2017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798B1-3CC7-4748-8FE3-F779AA0EE6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50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Segnaposto note 2"/>
          <p:cNvSpPr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noFill/>
        </p:spPr>
        <p:txBody>
          <a:bodyPr lIns="92136" tIns="46068" rIns="92136" bIns="46068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27651" name="Segnaposto numero diapositiva 3"/>
          <p:cNvSpPr txBox="1">
            <a:spLocks noGrp="1"/>
          </p:cNvSpPr>
          <p:nvPr/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27" tIns="44414" rIns="88827" bIns="44414" anchor="b"/>
          <a:lstStyle>
            <a:lvl1pPr defTabSz="95567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68874FAA-8F6A-7A4F-8FE1-268C495BF2A0}" type="slidenum">
              <a:rPr lang="it-IT" sz="1400"/>
              <a:pPr algn="r" eaLnBrk="1" hangingPunct="1"/>
              <a:t>15</a:t>
            </a:fld>
            <a:endParaRPr lang="it-IT"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Segnaposto note 2"/>
          <p:cNvSpPr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noFill/>
        </p:spPr>
        <p:txBody>
          <a:bodyPr lIns="92136" tIns="46068" rIns="92136" bIns="46068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noFill/>
        </p:spPr>
        <p:txBody>
          <a:bodyPr lIns="92136" tIns="46068" rIns="92136" bIns="46068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33795" name="Segnaposto numero diapositiva 3"/>
          <p:cNvSpPr txBox="1">
            <a:spLocks noGrp="1"/>
          </p:cNvSpPr>
          <p:nvPr/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27" tIns="44414" rIns="88827" bIns="44414" anchor="b"/>
          <a:lstStyle>
            <a:lvl1pPr defTabSz="95567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300654B1-A13D-E34D-B7CD-2EA4D3C1CDC6}" type="slidenum">
              <a:rPr lang="it-IT" sz="1400"/>
              <a:pPr algn="r" eaLnBrk="1" hangingPunct="1"/>
              <a:t>17</a:t>
            </a:fld>
            <a:endParaRPr lang="it-IT"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Segnaposto note 2"/>
          <p:cNvSpPr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noFill/>
        </p:spPr>
        <p:txBody>
          <a:bodyPr lIns="92136" tIns="46068" rIns="92136" bIns="46068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noFill/>
        </p:spPr>
        <p:txBody>
          <a:bodyPr lIns="92136" tIns="46068" rIns="92136" bIns="46068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7DE-0AFD-41B3-861D-CEF49096A113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EBFE-4F1B-480B-9A93-9BB6CE5AD7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44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7DE-0AFD-41B3-861D-CEF49096A113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EBFE-4F1B-480B-9A93-9BB6CE5AD7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82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7DE-0AFD-41B3-861D-CEF49096A113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EBFE-4F1B-480B-9A93-9BB6CE5AD7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349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5" descr="TP-1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45600" y="212400"/>
            <a:ext cx="5281200" cy="363600"/>
          </a:xfrm>
        </p:spPr>
        <p:txBody>
          <a:bodyPr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it-IT" sz="1200" kern="1200" cap="all" baseline="0" dirty="0">
                <a:solidFill>
                  <a:schemeClr val="bg1"/>
                </a:solidFill>
                <a:latin typeface="Futura Book"/>
                <a:ea typeface="Futura Book"/>
                <a:cs typeface="Futura Book"/>
              </a:defRPr>
            </a:lvl1pPr>
          </a:lstStyle>
          <a:p>
            <a:r>
              <a:rPr lang="it-IT" dirty="0" smtClean="0"/>
              <a:t>TITOLO INTERVENTO</a:t>
            </a:r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-9525" y="1250950"/>
            <a:ext cx="9217025" cy="0"/>
          </a:xfrm>
          <a:prstGeom prst="line">
            <a:avLst/>
          </a:prstGeom>
          <a:ln w="3175" cmpd="sng">
            <a:solidFill>
              <a:srgbClr val="4F81B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9"/>
          <p:cNvSpPr>
            <a:spLocks noGrp="1"/>
          </p:cNvSpPr>
          <p:nvPr>
            <p:ph type="body" sz="quarter" idx="10"/>
          </p:nvPr>
        </p:nvSpPr>
        <p:spPr>
          <a:xfrm>
            <a:off x="345600" y="878400"/>
            <a:ext cx="5281200" cy="370800"/>
          </a:xfrm>
        </p:spPr>
        <p:txBody>
          <a:bodyPr>
            <a:normAutofit/>
          </a:bodyPr>
          <a:lstStyle>
            <a:lvl1pPr marL="0" indent="0" algn="l" defTabSz="457200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it-IT" sz="1800" kern="1200" cap="all" baseline="0" dirty="0">
                <a:solidFill>
                  <a:srgbClr val="004F88"/>
                </a:solidFill>
                <a:latin typeface="B Futura Bold"/>
                <a:ea typeface="B Futura Bold"/>
                <a:cs typeface="B Futura Bold"/>
              </a:defRPr>
            </a:lvl1pPr>
          </a:lstStyle>
          <a:p>
            <a:pPr lvl="0"/>
            <a:r>
              <a:rPr lang="it-IT" dirty="0" smtClean="0"/>
              <a:t>Fare clic per modificare stili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7296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1" descr="TP-1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 userDrawn="1"/>
        </p:nvCxnSpPr>
        <p:spPr>
          <a:xfrm>
            <a:off x="-9525" y="2484438"/>
            <a:ext cx="9217025" cy="0"/>
          </a:xfrm>
          <a:prstGeom prst="line">
            <a:avLst/>
          </a:prstGeom>
          <a:ln w="3175" cmpd="sng">
            <a:solidFill>
              <a:srgbClr val="4F81B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30" descr="LogoBandieraS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674688"/>
            <a:ext cx="7786687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290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15" descr="TP-1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3560" y="2130425"/>
            <a:ext cx="7054640" cy="1470025"/>
          </a:xfrm>
        </p:spPr>
        <p:txBody>
          <a:bodyPr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2800" kern="1200" cap="all" baseline="0" dirty="0">
                <a:solidFill>
                  <a:srgbClr val="004F88"/>
                </a:solidFill>
                <a:latin typeface="B Futura Bold"/>
                <a:ea typeface="B Futura Bold"/>
                <a:cs typeface="B Futura Bold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7088940" cy="478930"/>
          </a:xfrm>
        </p:spPr>
        <p:txBody>
          <a:bodyPr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2400" kern="1200" baseline="0" dirty="0">
                <a:solidFill>
                  <a:srgbClr val="004F88"/>
                </a:solidFill>
                <a:latin typeface="H Futura Heavy"/>
                <a:ea typeface="H Futura Heavy"/>
                <a:cs typeface="H Futura Heav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Nome e Cognome relatore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-9525" y="1250950"/>
            <a:ext cx="9217025" cy="0"/>
          </a:xfrm>
          <a:prstGeom prst="line">
            <a:avLst/>
          </a:prstGeom>
          <a:ln w="3175" cmpd="sng">
            <a:solidFill>
              <a:srgbClr val="4F81B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404788"/>
            <a:ext cx="7088400" cy="478800"/>
          </a:xfrm>
        </p:spPr>
        <p:txBody>
          <a:bodyPr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2000" i="1" kern="1200" dirty="0">
                <a:solidFill>
                  <a:srgbClr val="004F88"/>
                </a:solidFill>
                <a:latin typeface="Futura Book"/>
                <a:ea typeface="Futura Book"/>
                <a:cs typeface="Futura Book"/>
              </a:defRPr>
            </a:lvl1pPr>
          </a:lstStyle>
          <a:p>
            <a:pPr lvl="0"/>
            <a:r>
              <a:rPr lang="it-IT" dirty="0" smtClean="0"/>
              <a:t>Ruolo in Assobiomedica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326530"/>
            <a:ext cx="7088400" cy="478800"/>
          </a:xfrm>
        </p:spPr>
        <p:txBody>
          <a:bodyPr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kern="1200" dirty="0">
                <a:solidFill>
                  <a:srgbClr val="004F88"/>
                </a:solidFill>
                <a:latin typeface="H Futura Heavy"/>
                <a:ea typeface="H Futura Heavy"/>
                <a:cs typeface="H Futura Heavy"/>
              </a:defRPr>
            </a:lvl1pPr>
          </a:lstStyle>
          <a:p>
            <a:pPr lvl="0"/>
            <a:r>
              <a:rPr lang="it-IT" dirty="0" smtClean="0"/>
              <a:t>Luogo, data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4160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5" descr="TP-1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 userDrawn="1"/>
        </p:nvCxnSpPr>
        <p:spPr>
          <a:xfrm>
            <a:off x="-9525" y="1250950"/>
            <a:ext cx="9217025" cy="0"/>
          </a:xfrm>
          <a:prstGeom prst="line">
            <a:avLst/>
          </a:prstGeom>
          <a:ln w="3175" cmpd="sng">
            <a:solidFill>
              <a:srgbClr val="4F81B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9"/>
          <p:cNvSpPr>
            <a:spLocks noGrp="1"/>
          </p:cNvSpPr>
          <p:nvPr>
            <p:ph type="body" sz="quarter" idx="10"/>
          </p:nvPr>
        </p:nvSpPr>
        <p:spPr>
          <a:xfrm>
            <a:off x="345600" y="878400"/>
            <a:ext cx="5281200" cy="370800"/>
          </a:xfrm>
        </p:spPr>
        <p:txBody>
          <a:bodyPr>
            <a:normAutofit/>
          </a:bodyPr>
          <a:lstStyle>
            <a:lvl1pPr marL="0" indent="0" algn="l" defTabSz="457200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it-IT" sz="1800" kern="1200" cap="all" baseline="0" dirty="0">
                <a:solidFill>
                  <a:srgbClr val="004F88"/>
                </a:solidFill>
                <a:latin typeface="B Futura Bold"/>
                <a:ea typeface="B Futura Bold"/>
                <a:cs typeface="B Futura Bold"/>
              </a:defRPr>
            </a:lvl1pPr>
          </a:lstStyle>
          <a:p>
            <a:pPr lvl="0"/>
            <a:r>
              <a:rPr lang="it-IT" dirty="0" smtClean="0"/>
              <a:t>Fare clic per modificare stili</a:t>
            </a:r>
            <a:endParaRPr lang="it-IT" dirty="0"/>
          </a:p>
        </p:txBody>
      </p:sp>
      <p:sp>
        <p:nvSpPr>
          <p:cNvPr id="17" name="Segnaposto contenuto 11"/>
          <p:cNvSpPr>
            <a:spLocks noGrp="1"/>
          </p:cNvSpPr>
          <p:nvPr>
            <p:ph sz="quarter" idx="11" hasCustomPrompt="1"/>
          </p:nvPr>
        </p:nvSpPr>
        <p:spPr>
          <a:xfrm>
            <a:off x="345600" y="1602000"/>
            <a:ext cx="8456400" cy="4525200"/>
          </a:xfrm>
        </p:spPr>
        <p:txBody>
          <a:bodyPr anchor="ctr" anchorCtr="0"/>
          <a:lstStyle>
            <a:lvl1pPr marL="0" indent="0" algn="just" defTabSz="457200" rtl="0" eaLnBrk="1" fontAlgn="auto" hangingPunct="1">
              <a:spcBef>
                <a:spcPct val="20000"/>
              </a:spcBef>
              <a:spcAft>
                <a:spcPts val="1200"/>
              </a:spcAft>
              <a:buFont typeface="Arial"/>
              <a:buNone/>
              <a:defRPr lang="it-IT" sz="2000" kern="1200" dirty="0" smtClean="0">
                <a:solidFill>
                  <a:srgbClr val="004F88"/>
                </a:solidFill>
                <a:latin typeface="Futura Book"/>
                <a:ea typeface="+mn-ea"/>
                <a:cs typeface="Futura Book"/>
              </a:defRPr>
            </a:lvl1pPr>
            <a:lvl2pPr marL="742950" indent="-285750" algn="just" defTabSz="457200" rtl="0" eaLnBrk="1" fontAlgn="auto" hangingPunct="1">
              <a:spcBef>
                <a:spcPct val="20000"/>
              </a:spcBef>
              <a:spcAft>
                <a:spcPts val="0"/>
              </a:spcAft>
              <a:buSzPct val="150000"/>
              <a:buFont typeface="Arial"/>
              <a:buChar char="•"/>
              <a:defRPr lang="it-IT" sz="1800" kern="1200" baseline="0">
                <a:solidFill>
                  <a:srgbClr val="004F88"/>
                </a:solidFill>
                <a:latin typeface="Futura Book"/>
                <a:ea typeface="+mn-ea"/>
                <a:cs typeface="Futura Book"/>
              </a:defRPr>
            </a:lvl2pPr>
            <a:lvl3pPr marL="742950" indent="-285750">
              <a:defRPr/>
            </a:lvl3pPr>
            <a:lvl4pPr marL="742950" indent="-285750">
              <a:defRPr/>
            </a:lvl4pPr>
            <a:lvl5pPr marL="742950" indent="-285750">
              <a:defRPr/>
            </a:lvl5pPr>
          </a:lstStyle>
          <a:p>
            <a:pPr lvl="0"/>
            <a:r>
              <a:rPr lang="it-IT" dirty="0" smtClean="0"/>
              <a:t>Fare clic per modificare stili del testo dello schema:</a:t>
            </a:r>
          </a:p>
          <a:p>
            <a:pPr marL="742950" lvl="1" indent="-285750" algn="l" defTabSz="457200" rtl="0" eaLnBrk="1" fontAlgn="auto" hangingPunct="1">
              <a:spcBef>
                <a:spcPct val="20000"/>
              </a:spcBef>
              <a:spcAft>
                <a:spcPts val="0"/>
              </a:spcAft>
              <a:buSzPct val="150000"/>
              <a:buFont typeface="Arial"/>
              <a:buChar char="•"/>
              <a:defRPr/>
            </a:pPr>
            <a:r>
              <a:rPr lang="it-IT" dirty="0" smtClean="0"/>
              <a:t>Punto elenco</a:t>
            </a:r>
          </a:p>
          <a:p>
            <a:pPr marL="742950" lvl="1" indent="-285750" algn="l" defTabSz="457200" rtl="0" eaLnBrk="1" fontAlgn="auto" hangingPunct="1">
              <a:spcBef>
                <a:spcPct val="20000"/>
              </a:spcBef>
              <a:spcAft>
                <a:spcPts val="0"/>
              </a:spcAft>
              <a:buSzPct val="150000"/>
              <a:buFont typeface="Arial"/>
              <a:buChar char="•"/>
              <a:defRPr/>
            </a:pPr>
            <a:r>
              <a:rPr lang="it-IT" dirty="0" smtClean="0"/>
              <a:t>Punto elenco</a:t>
            </a:r>
          </a:p>
          <a:p>
            <a:pPr marL="742950" lvl="1" indent="-285750" algn="l" defTabSz="457200" rtl="0" eaLnBrk="1" fontAlgn="auto" hangingPunct="1">
              <a:spcBef>
                <a:spcPct val="20000"/>
              </a:spcBef>
              <a:spcAft>
                <a:spcPts val="0"/>
              </a:spcAft>
              <a:buSzPct val="150000"/>
              <a:buFont typeface="Arial"/>
              <a:buChar char="•"/>
              <a:defRPr/>
            </a:pPr>
            <a:r>
              <a:rPr lang="it-IT" dirty="0" smtClean="0"/>
              <a:t>Punto elenco</a:t>
            </a:r>
          </a:p>
          <a:p>
            <a:pPr marL="742950" lvl="1" indent="-285750" algn="l" defTabSz="457200" rtl="0" eaLnBrk="1" fontAlgn="auto" hangingPunct="1">
              <a:spcBef>
                <a:spcPct val="20000"/>
              </a:spcBef>
              <a:spcAft>
                <a:spcPts val="0"/>
              </a:spcAft>
              <a:buSzPct val="150000"/>
              <a:buFont typeface="Arial"/>
              <a:buChar char="•"/>
              <a:defRPr/>
            </a:pPr>
            <a:r>
              <a:rPr lang="it-IT" dirty="0" smtClean="0"/>
              <a:t>Punto elenco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88" y="188550"/>
            <a:ext cx="52863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63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5" descr="TP-1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55" y="-26988"/>
            <a:ext cx="9217026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45600" y="212400"/>
            <a:ext cx="5281200" cy="363600"/>
          </a:xfrm>
        </p:spPr>
        <p:txBody>
          <a:bodyPr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it-IT" sz="1200" kern="1200" cap="all" baseline="0" dirty="0">
                <a:solidFill>
                  <a:schemeClr val="bg1"/>
                </a:solidFill>
                <a:latin typeface="Futura Book"/>
                <a:ea typeface="Futura Book"/>
                <a:cs typeface="Futura Book"/>
              </a:defRPr>
            </a:lvl1pPr>
          </a:lstStyle>
          <a:p>
            <a:r>
              <a:rPr lang="it-IT" dirty="0" smtClean="0"/>
              <a:t>TITOLO INTERVENTO</a:t>
            </a:r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-9525" y="1250950"/>
            <a:ext cx="9217025" cy="0"/>
          </a:xfrm>
          <a:prstGeom prst="line">
            <a:avLst/>
          </a:prstGeom>
          <a:ln w="3175" cmpd="sng">
            <a:solidFill>
              <a:srgbClr val="4F81B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9"/>
          <p:cNvSpPr>
            <a:spLocks noGrp="1"/>
          </p:cNvSpPr>
          <p:nvPr>
            <p:ph type="body" sz="quarter" idx="10"/>
          </p:nvPr>
        </p:nvSpPr>
        <p:spPr>
          <a:xfrm>
            <a:off x="345600" y="878400"/>
            <a:ext cx="5281200" cy="370800"/>
          </a:xfrm>
        </p:spPr>
        <p:txBody>
          <a:bodyPr>
            <a:normAutofit/>
          </a:bodyPr>
          <a:lstStyle>
            <a:lvl1pPr marL="0" indent="0" algn="l" defTabSz="457200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it-IT" sz="1800" kern="1200" cap="all" baseline="0" dirty="0">
                <a:solidFill>
                  <a:srgbClr val="004F88"/>
                </a:solidFill>
                <a:latin typeface="B Futura Bold"/>
                <a:ea typeface="B Futura Bold"/>
                <a:cs typeface="B Futura Bold"/>
              </a:defRPr>
            </a:lvl1pPr>
          </a:lstStyle>
          <a:p>
            <a:pPr lvl="0"/>
            <a:r>
              <a:rPr lang="it-IT" dirty="0" smtClean="0"/>
              <a:t>Fare clic per modificare stili</a:t>
            </a: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1" hasCustomPrompt="1"/>
          </p:nvPr>
        </p:nvSpPr>
        <p:spPr>
          <a:xfrm>
            <a:off x="345600" y="1602000"/>
            <a:ext cx="4154390" cy="4525200"/>
          </a:xfrm>
        </p:spPr>
        <p:txBody>
          <a:bodyPr anchor="ctr" anchorCtr="0"/>
          <a:lstStyle>
            <a:lvl1pPr marL="0" indent="0" algn="just" defTabSz="457200" rtl="0" eaLnBrk="1" fontAlgn="auto" hangingPunct="1">
              <a:spcBef>
                <a:spcPct val="20000"/>
              </a:spcBef>
              <a:spcAft>
                <a:spcPts val="1200"/>
              </a:spcAft>
              <a:buFont typeface="Arial"/>
              <a:buNone/>
              <a:defRPr lang="it-IT" sz="2000" kern="1200" dirty="0" smtClean="0">
                <a:solidFill>
                  <a:srgbClr val="004F88"/>
                </a:solidFill>
                <a:latin typeface="Futura Book"/>
                <a:ea typeface="+mn-ea"/>
                <a:cs typeface="Futura Book"/>
              </a:defRPr>
            </a:lvl1pPr>
            <a:lvl2pPr marL="742950" indent="-285750" algn="just" defTabSz="457200" rtl="0" eaLnBrk="1" fontAlgn="auto" hangingPunct="1">
              <a:spcBef>
                <a:spcPct val="20000"/>
              </a:spcBef>
              <a:spcAft>
                <a:spcPts val="0"/>
              </a:spcAft>
              <a:buSzPct val="150000"/>
              <a:buFont typeface="Arial"/>
              <a:buChar char="•"/>
              <a:defRPr lang="it-IT" sz="1800" kern="1200" baseline="0">
                <a:solidFill>
                  <a:srgbClr val="004F88"/>
                </a:solidFill>
                <a:latin typeface="Futura Book"/>
                <a:ea typeface="+mn-ea"/>
                <a:cs typeface="Futura Book"/>
              </a:defRPr>
            </a:lvl2pPr>
            <a:lvl3pPr marL="742950" indent="-285750">
              <a:defRPr/>
            </a:lvl3pPr>
            <a:lvl4pPr marL="742950" indent="-285750">
              <a:defRPr/>
            </a:lvl4pPr>
            <a:lvl5pPr marL="742950" indent="-285750">
              <a:defRPr/>
            </a:lvl5pPr>
          </a:lstStyle>
          <a:p>
            <a:pPr lvl="0"/>
            <a:r>
              <a:rPr lang="it-IT" dirty="0" smtClean="0"/>
              <a:t>Fare clic per modificare stili del testo dello schema:</a:t>
            </a:r>
          </a:p>
          <a:p>
            <a:pPr marL="742950" lvl="1" indent="-285750" algn="l" defTabSz="457200" rtl="0" eaLnBrk="1" fontAlgn="auto" hangingPunct="1">
              <a:spcBef>
                <a:spcPct val="20000"/>
              </a:spcBef>
              <a:spcAft>
                <a:spcPts val="0"/>
              </a:spcAft>
              <a:buSzPct val="150000"/>
              <a:buFont typeface="Arial"/>
              <a:buChar char="•"/>
              <a:defRPr/>
            </a:pPr>
            <a:r>
              <a:rPr lang="it-IT" dirty="0" smtClean="0"/>
              <a:t>Punto elenco</a:t>
            </a:r>
          </a:p>
          <a:p>
            <a:pPr marL="742950" lvl="1" indent="-285750" algn="l" defTabSz="457200" rtl="0" eaLnBrk="1" fontAlgn="auto" hangingPunct="1">
              <a:spcBef>
                <a:spcPct val="20000"/>
              </a:spcBef>
              <a:spcAft>
                <a:spcPts val="0"/>
              </a:spcAft>
              <a:buSzPct val="150000"/>
              <a:buFont typeface="Arial"/>
              <a:buChar char="•"/>
              <a:defRPr/>
            </a:pPr>
            <a:r>
              <a:rPr lang="it-IT" dirty="0" smtClean="0"/>
              <a:t>Punto elenco</a:t>
            </a:r>
          </a:p>
          <a:p>
            <a:pPr marL="742950" lvl="1" indent="-285750" algn="l" defTabSz="457200" rtl="0" eaLnBrk="1" fontAlgn="auto" hangingPunct="1">
              <a:spcBef>
                <a:spcPct val="20000"/>
              </a:spcBef>
              <a:spcAft>
                <a:spcPts val="0"/>
              </a:spcAft>
              <a:buSzPct val="150000"/>
              <a:buFont typeface="Arial"/>
              <a:buChar char="•"/>
              <a:defRPr/>
            </a:pPr>
            <a:r>
              <a:rPr lang="it-IT" dirty="0" smtClean="0"/>
              <a:t>Punto elenco</a:t>
            </a:r>
          </a:p>
          <a:p>
            <a:pPr marL="742950" lvl="1" indent="-285750" algn="l" defTabSz="457200" rtl="0" eaLnBrk="1" fontAlgn="auto" hangingPunct="1">
              <a:spcBef>
                <a:spcPct val="20000"/>
              </a:spcBef>
              <a:spcAft>
                <a:spcPts val="0"/>
              </a:spcAft>
              <a:buSzPct val="150000"/>
              <a:buFont typeface="Arial"/>
              <a:buChar char="•"/>
              <a:defRPr/>
            </a:pPr>
            <a:r>
              <a:rPr lang="it-IT" dirty="0" smtClean="0"/>
              <a:t>Punto elenco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2" hasCustomPrompt="1"/>
          </p:nvPr>
        </p:nvSpPr>
        <p:spPr>
          <a:xfrm>
            <a:off x="4631261" y="1602000"/>
            <a:ext cx="4154400" cy="4525200"/>
          </a:xfrm>
        </p:spPr>
        <p:txBody>
          <a:bodyPr anchor="ctr" anchorCtr="0"/>
          <a:lstStyle>
            <a:lvl1pPr marL="0" indent="0" algn="just">
              <a:buNone/>
              <a:defRPr lang="it-IT" sz="2000" kern="1200" dirty="0" smtClean="0">
                <a:solidFill>
                  <a:srgbClr val="004F88"/>
                </a:solidFill>
                <a:latin typeface="Futura Book"/>
                <a:ea typeface="+mn-ea"/>
                <a:cs typeface="Futura Book"/>
              </a:defRPr>
            </a:lvl1pPr>
            <a:lvl2pPr marL="742950" indent="-285750" algn="just" defTabSz="457200" rtl="0" eaLnBrk="1" fontAlgn="auto" hangingPunct="1">
              <a:spcBef>
                <a:spcPct val="20000"/>
              </a:spcBef>
              <a:spcAft>
                <a:spcPts val="0"/>
              </a:spcAft>
              <a:buSzPct val="150000"/>
              <a:buFont typeface="Arial"/>
              <a:buChar char="•"/>
              <a:defRPr lang="it-IT" sz="1800" kern="1200" baseline="0" dirty="0" smtClean="0">
                <a:solidFill>
                  <a:srgbClr val="004F88"/>
                </a:solidFill>
                <a:latin typeface="Futura Book"/>
                <a:ea typeface="+mn-ea"/>
                <a:cs typeface="Futura Book"/>
              </a:defRPr>
            </a:lvl2pPr>
          </a:lstStyle>
          <a:p>
            <a:pPr marL="0" lvl="0" indent="0" algn="l" defTabSz="457200" rtl="0" eaLnBrk="1" fontAlgn="auto" latinLnBrk="0" hangingPunct="1">
              <a:spcBef>
                <a:spcPct val="20000"/>
              </a:spcBef>
              <a:spcAft>
                <a:spcPts val="1200"/>
              </a:spcAft>
              <a:buFont typeface="Arial"/>
              <a:buNone/>
            </a:pPr>
            <a:r>
              <a:rPr lang="it-IT" dirty="0" smtClean="0"/>
              <a:t>Fare clic per modificare stili del testo dello schema:</a:t>
            </a:r>
          </a:p>
          <a:p>
            <a:pPr marL="742950" lvl="1" indent="-28575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SzPct val="150000"/>
              <a:buFont typeface="Arial"/>
              <a:buChar char="•"/>
              <a:defRPr/>
            </a:pPr>
            <a:r>
              <a:rPr lang="it-IT" dirty="0" smtClean="0"/>
              <a:t>Punto elenco</a:t>
            </a:r>
          </a:p>
          <a:p>
            <a:pPr marL="742950" lvl="1" indent="-28575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SzPct val="150000"/>
              <a:buFont typeface="Arial"/>
              <a:buChar char="•"/>
              <a:defRPr/>
            </a:pPr>
            <a:r>
              <a:rPr lang="it-IT" dirty="0" smtClean="0"/>
              <a:t>Punto elenco</a:t>
            </a:r>
          </a:p>
          <a:p>
            <a:pPr marL="742950" lvl="1" indent="-28575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SzPct val="150000"/>
              <a:buFont typeface="Arial"/>
              <a:buChar char="•"/>
              <a:defRPr/>
            </a:pPr>
            <a:r>
              <a:rPr lang="it-IT" dirty="0" smtClean="0"/>
              <a:t>Punto elenco</a:t>
            </a:r>
          </a:p>
          <a:p>
            <a:pPr marL="742950" lvl="1" indent="-28575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SzPct val="150000"/>
              <a:buFont typeface="Arial"/>
              <a:buChar char="•"/>
              <a:defRPr/>
            </a:pPr>
            <a:r>
              <a:rPr lang="it-IT" dirty="0" smtClean="0"/>
              <a:t>Punto elenco</a:t>
            </a:r>
          </a:p>
        </p:txBody>
      </p:sp>
    </p:spTree>
    <p:extLst>
      <p:ext uri="{BB962C8B-B14F-4D97-AF65-F5344CB8AC3E}">
        <p14:creationId xmlns:p14="http://schemas.microsoft.com/office/powerpoint/2010/main" val="522593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69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5" descr="\\SRV1\demo\Gruppi\COMUNICAZIONE\LOGHI\Loghi Democenter Sipe\Logo Fondazione Democenter-Sipe\Democenter_logo_CMYB_2013.jp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188913"/>
            <a:ext cx="12652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33375"/>
            <a:ext cx="16700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7" descr="http://fesr.regione.emilia-romagna.it/promozione-e-comunicazione/loghi-firma/firma_POR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307138"/>
            <a:ext cx="16557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399213"/>
            <a:ext cx="17986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tefano\Documents\Figure\Logo &amp; Co\TPM\Slide\TPM_Slide_v0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275"/>
            <a:ext cx="21320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7355" tIns="33677" rIns="67355" bIns="33677"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089552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69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5" descr="\\SRV1\demo\Gruppi\COMUNICAZIONE\LOGHI\Loghi Democenter Sipe\Logo Fondazione Democenter-Sipe\Democenter_logo_CMYB_2013.jp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188913"/>
            <a:ext cx="12652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33375"/>
            <a:ext cx="16700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7" descr="http://fesr.regione.emilia-romagna.it/promozione-e-comunicazione/loghi-firma/firma_POR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307138"/>
            <a:ext cx="16557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399213"/>
            <a:ext cx="17986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tefano\Documents\Figure\Logo &amp; Co\TPM\Slide\TPM_Slide_v0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275"/>
            <a:ext cx="21320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7355" tIns="33677" rIns="67355" bIns="33677"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2671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69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5" descr="\\SRV1\demo\Gruppi\COMUNICAZIONE\LOGHI\Loghi Democenter Sipe\Logo Fondazione Democenter-Sipe\Democenter_logo_CMYB_2013.jp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188913"/>
            <a:ext cx="12652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33375"/>
            <a:ext cx="16700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7" descr="http://fesr.regione.emilia-romagna.it/promozione-e-comunicazione/loghi-firma/firma_POR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307138"/>
            <a:ext cx="16557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399213"/>
            <a:ext cx="17986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tefano\Documents\Figure\Logo &amp; Co\TPM\Slide\TPM_Slide_v0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275"/>
            <a:ext cx="21320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7355" tIns="33677" rIns="67355" bIns="33677"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05285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7DE-0AFD-41B3-861D-CEF49096A113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EBFE-4F1B-480B-9A93-9BB6CE5AD7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545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69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5" descr="\\SRV1\demo\Gruppi\COMUNICAZIONE\LOGHI\Loghi Democenter Sipe\Logo Fondazione Democenter-Sipe\Democenter_logo_CMYB_2013.jp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188913"/>
            <a:ext cx="12652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33375"/>
            <a:ext cx="16700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7" descr="http://fesr.regione.emilia-romagna.it/promozione-e-comunicazione/loghi-firma/firma_POR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307138"/>
            <a:ext cx="16557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399213"/>
            <a:ext cx="17986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tefano\Documents\Figure\Logo &amp; Co\TPM\Slide\TPM_Slide_v0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275"/>
            <a:ext cx="21320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7355" tIns="33677" rIns="67355" bIns="33677"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307636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69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5" descr="\\SRV1\demo\Gruppi\COMUNICAZIONE\LOGHI\Loghi Democenter Sipe\Logo Fondazione Democenter-Sipe\Democenter_logo_CMYB_2013.jp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188913"/>
            <a:ext cx="12652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33375"/>
            <a:ext cx="16700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7" descr="http://fesr.regione.emilia-romagna.it/promozione-e-comunicazione/loghi-firma/firma_POR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307138"/>
            <a:ext cx="16557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399213"/>
            <a:ext cx="17986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tefano\Documents\Figure\Logo &amp; Co\TPM\Slide\TPM_Slide_v0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275"/>
            <a:ext cx="21320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7355" tIns="33677" rIns="67355" bIns="33677"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60171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69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5" descr="\\SRV1\demo\Gruppi\COMUNICAZIONE\LOGHI\Loghi Democenter Sipe\Logo Fondazione Democenter-Sipe\Democenter_logo_CMYB_2013.jp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188913"/>
            <a:ext cx="12652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33375"/>
            <a:ext cx="16700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7" descr="http://fesr.regione.emilia-romagna.it/promozione-e-comunicazione/loghi-firma/firma_POR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307138"/>
            <a:ext cx="16557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399213"/>
            <a:ext cx="17986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tefano\Documents\Figure\Logo &amp; Co\TPM\Slide\TPM_Slide_v0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275"/>
            <a:ext cx="21320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7355" tIns="33677" rIns="67355" bIns="33677"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476954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69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5" descr="\\SRV1\demo\Gruppi\COMUNICAZIONE\LOGHI\Loghi Democenter Sipe\Logo Fondazione Democenter-Sipe\Democenter_logo_CMYB_2013.jp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188913"/>
            <a:ext cx="12652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33375"/>
            <a:ext cx="16700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7" descr="http://fesr.regione.emilia-romagna.it/promozione-e-comunicazione/loghi-firma/firma_POR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307138"/>
            <a:ext cx="16557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399213"/>
            <a:ext cx="17986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tefano\Documents\Figure\Logo &amp; Co\TPM\Slide\TPM_Slide_v0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275"/>
            <a:ext cx="21320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7355" tIns="33677" rIns="67355" bIns="33677"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350247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69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5" descr="\\SRV1\demo\Gruppi\COMUNICAZIONE\LOGHI\Loghi Democenter Sipe\Logo Fondazione Democenter-Sipe\Democenter_logo_CMYB_2013.jp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188913"/>
            <a:ext cx="12652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33375"/>
            <a:ext cx="16700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7" descr="http://fesr.regione.emilia-romagna.it/promozione-e-comunicazione/loghi-firma/firma_POR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307138"/>
            <a:ext cx="16557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399213"/>
            <a:ext cx="17986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tefano\Documents\Figure\Logo &amp; Co\TPM\Slide\TPM_Slide_v0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275"/>
            <a:ext cx="21320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7355" tIns="33677" rIns="67355" bIns="33677"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697750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69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5" descr="\\SRV1\demo\Gruppi\COMUNICAZIONE\LOGHI\Loghi Democenter Sipe\Logo Fondazione Democenter-Sipe\Democenter_logo_CMYB_2013.jp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188913"/>
            <a:ext cx="12652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33375"/>
            <a:ext cx="16700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7" descr="http://fesr.regione.emilia-romagna.it/promozione-e-comunicazione/loghi-firma/firma_POR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307138"/>
            <a:ext cx="16557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399213"/>
            <a:ext cx="17986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tefano\Documents\Figure\Logo &amp; Co\TPM\Slide\TPM_Slide_v0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275"/>
            <a:ext cx="21320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7355" tIns="33677" rIns="67355" bIns="33677"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50207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69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5" descr="\\SRV1\demo\Gruppi\COMUNICAZIONE\LOGHI\Loghi Democenter Sipe\Logo Fondazione Democenter-Sipe\Democenter_logo_CMYB_2013.jp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188913"/>
            <a:ext cx="12652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33375"/>
            <a:ext cx="16700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7" descr="http://fesr.regione.emilia-romagna.it/promozione-e-comunicazione/loghi-firma/firma_POR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307138"/>
            <a:ext cx="16557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399213"/>
            <a:ext cx="17986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tefano\Documents\Figure\Logo &amp; Co\TPM\Slide\TPM_Slide_v0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275"/>
            <a:ext cx="21320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7355" tIns="33677" rIns="67355" bIns="33677"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753539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69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5" descr="\\SRV1\demo\Gruppi\COMUNICAZIONE\LOGHI\Loghi Democenter Sipe\Logo Fondazione Democenter-Sipe\Democenter_logo_CMYB_2013.jp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188913"/>
            <a:ext cx="12652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33375"/>
            <a:ext cx="16700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7" descr="http://fesr.regione.emilia-romagna.it/promozione-e-comunicazione/loghi-firma/firma_POR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307138"/>
            <a:ext cx="16557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399213"/>
            <a:ext cx="17986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tefano\Documents\Figure\Logo &amp; Co\TPM\Slide\TPM_Slide_v0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275"/>
            <a:ext cx="21320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7355" tIns="33677" rIns="67355" bIns="33677"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355860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69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5" descr="\\SRV1\demo\Gruppi\COMUNICAZIONE\LOGHI\Loghi Democenter Sipe\Logo Fondazione Democenter-Sipe\Democenter_logo_CMYB_2013.jp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188913"/>
            <a:ext cx="12652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33375"/>
            <a:ext cx="16700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7" descr="http://fesr.regione.emilia-romagna.it/promozione-e-comunicazione/loghi-firma/firma_POR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307138"/>
            <a:ext cx="16557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399213"/>
            <a:ext cx="17986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tefano\Documents\Figure\Logo &amp; Co\TPM\Slide\TPM_Slide_v0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275"/>
            <a:ext cx="21320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7355" tIns="33677" rIns="67355" bIns="33677"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101487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69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5" descr="\\SRV1\demo\Gruppi\COMUNICAZIONE\LOGHI\Loghi Democenter Sipe\Logo Fondazione Democenter-Sipe\Democenter_logo_CMYB_2013.jp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188913"/>
            <a:ext cx="12652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33375"/>
            <a:ext cx="16700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7" descr="http://fesr.regione.emilia-romagna.it/promozione-e-comunicazione/loghi-firma/firma_POR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307138"/>
            <a:ext cx="16557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399213"/>
            <a:ext cx="17986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tefano\Documents\Figure\Logo &amp; Co\TPM\Slide\TPM_Slide_v0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275"/>
            <a:ext cx="21320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7355" tIns="33677" rIns="67355" bIns="33677"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70723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7DE-0AFD-41B3-861D-CEF49096A113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EBFE-4F1B-480B-9A93-9BB6CE5AD7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30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7DE-0AFD-41B3-861D-CEF49096A113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EBFE-4F1B-480B-9A93-9BB6CE5AD7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31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7DE-0AFD-41B3-861D-CEF49096A113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EBFE-4F1B-480B-9A93-9BB6CE5AD7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92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7DE-0AFD-41B3-861D-CEF49096A113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EBFE-4F1B-480B-9A93-9BB6CE5AD7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99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7DE-0AFD-41B3-861D-CEF49096A113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EBFE-4F1B-480B-9A93-9BB6CE5AD7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96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7DE-0AFD-41B3-861D-CEF49096A113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EBFE-4F1B-480B-9A93-9BB6CE5AD7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85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7DE-0AFD-41B3-861D-CEF49096A113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EBFE-4F1B-480B-9A93-9BB6CE5AD7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52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B37DE-0AFD-41B3-861D-CEF49096A113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0EBFE-4F1B-480B-9A93-9BB6CE5AD7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68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49" r:id="rId13"/>
    <p:sldLayoutId id="2147483660" r:id="rId14"/>
    <p:sldLayoutId id="2147483650" r:id="rId15"/>
    <p:sldLayoutId id="2147483663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17"/>
          <p:cNvSpPr>
            <a:spLocks noGrp="1"/>
          </p:cNvSpPr>
          <p:nvPr>
            <p:ph idx="4294967295"/>
          </p:nvPr>
        </p:nvSpPr>
        <p:spPr>
          <a:xfrm>
            <a:off x="5937930" y="5445280"/>
            <a:ext cx="3206070" cy="1177925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it-IT" sz="2400" dirty="0" smtClean="0">
                <a:solidFill>
                  <a:schemeClr val="tx2"/>
                </a:solidFill>
                <a:latin typeface="Futura-Book" pitchFamily="2" charset="0"/>
                <a:ea typeface="H Futura Heavy"/>
                <a:cs typeface="H Futura Heavy"/>
              </a:rPr>
              <a:t>Aldo Tomasi </a:t>
            </a:r>
          </a:p>
          <a:p>
            <a:pPr marL="0" indent="0">
              <a:buFont typeface="Arial" pitchFamily="34" charset="0"/>
              <a:buNone/>
            </a:pPr>
            <a:r>
              <a:rPr lang="it-IT" sz="1800" dirty="0" smtClean="0">
                <a:solidFill>
                  <a:schemeClr val="tx2"/>
                </a:solidFill>
                <a:latin typeface="Futura-Book" pitchFamily="2" charset="0"/>
                <a:ea typeface="H Futura Heavy"/>
                <a:cs typeface="H Futura Heavy"/>
              </a:rPr>
              <a:t>Direttore Scientifico TPM</a:t>
            </a:r>
          </a:p>
          <a:p>
            <a:pPr marL="0" indent="0">
              <a:buFont typeface="Arial" pitchFamily="34" charset="0"/>
              <a:buNone/>
            </a:pPr>
            <a:r>
              <a:rPr lang="it-IT" sz="1800" dirty="0" smtClean="0">
                <a:solidFill>
                  <a:schemeClr val="tx2"/>
                </a:solidFill>
                <a:latin typeface="Futura-Book" pitchFamily="2" charset="0"/>
                <a:ea typeface="H Futura Heavy"/>
                <a:cs typeface="H Futura Heavy"/>
              </a:rPr>
              <a:t>Mirandola, Modena, Italia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3460" y="3212970"/>
            <a:ext cx="792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125000"/>
              <a:defRPr/>
            </a:pPr>
            <a:r>
              <a:rPr lang="it-IT" sz="3200" b="1" cap="all" dirty="0" smtClean="0">
                <a:solidFill>
                  <a:srgbClr val="004F88"/>
                </a:solidFill>
                <a:latin typeface="Futura-Book" pitchFamily="2" charset="0"/>
                <a:ea typeface="B Futura Bold"/>
                <a:cs typeface="B Futura Bold"/>
              </a:rPr>
              <a:t>Il settore dei dispositivi medici nella provincia di Modena.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125000"/>
              <a:defRPr/>
            </a:pPr>
            <a:r>
              <a:rPr lang="it-IT" sz="3200" b="1" cap="all" dirty="0" smtClean="0">
                <a:solidFill>
                  <a:srgbClr val="004F88"/>
                </a:solidFill>
                <a:latin typeface="Futura-Book" pitchFamily="2" charset="0"/>
                <a:ea typeface="B Futura Bold"/>
                <a:cs typeface="B Futura Bold"/>
              </a:rPr>
              <a:t>Ricerca e innovazione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395420" y="1196690"/>
            <a:ext cx="8353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Italia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e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Israele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, due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mercati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complementari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Martedì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Aprile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2017 </a:t>
            </a:r>
          </a:p>
          <a:p>
            <a:pPr algn="ctr"/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Camera 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di commercio di Ravenna 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55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/>
          </p:cNvSpPr>
          <p:nvPr/>
        </p:nvSpPr>
        <p:spPr bwMode="auto">
          <a:xfrm>
            <a:off x="684213" y="1484313"/>
            <a:ext cx="813593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tabLst>
                <a:tab pos="204788" algn="l"/>
              </a:tabLst>
              <a:defRPr/>
            </a:pPr>
            <a:r>
              <a:rPr lang="en-US" sz="2400" dirty="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Il </a:t>
            </a:r>
            <a:r>
              <a:rPr lang="en-US" sz="2400" dirty="0" err="1">
                <a:solidFill>
                  <a:srgbClr val="FF0000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TPM</a:t>
            </a:r>
            <a:r>
              <a:rPr lang="en-US" sz="2400" dirty="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 - </a:t>
            </a:r>
            <a:r>
              <a:rPr lang="en-US" sz="2400" dirty="0">
                <a:solidFill>
                  <a:srgbClr val="FF0000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T</a:t>
            </a:r>
            <a:r>
              <a:rPr lang="en-US" sz="2400" dirty="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echno</a:t>
            </a:r>
            <a:r>
              <a:rPr lang="it-IT" sz="2400" dirty="0" err="1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logy</a:t>
            </a:r>
            <a:r>
              <a:rPr lang="it-IT" sz="2400" dirty="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 </a:t>
            </a:r>
            <a:r>
              <a:rPr lang="it-IT" sz="2400" dirty="0">
                <a:solidFill>
                  <a:srgbClr val="FF0000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P</a:t>
            </a:r>
            <a:r>
              <a:rPr lang="it-IT" sz="2400" dirty="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ark for </a:t>
            </a:r>
            <a:r>
              <a:rPr lang="it-IT" sz="2400" dirty="0">
                <a:solidFill>
                  <a:srgbClr val="FF0000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M</a:t>
            </a:r>
            <a:r>
              <a:rPr lang="it-IT" sz="2400" dirty="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edicine, il </a:t>
            </a:r>
            <a:r>
              <a:rPr lang="it-IT" sz="2400" b="1" dirty="0">
                <a:solidFill>
                  <a:srgbClr val="FF0000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Tecnopolo Biomedicale di Mirandola</a:t>
            </a:r>
            <a:r>
              <a:rPr lang="it-IT" sz="2400" dirty="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, è un progetto del valore di 4,300 M€ realizzato dalla Fondazione Democenter,</a:t>
            </a:r>
            <a:endParaRPr lang="en-US" sz="2400" b="1" dirty="0">
              <a:solidFill>
                <a:srgbClr val="003366"/>
              </a:solidFill>
              <a:ea typeface="ヒラギノ角ゴ Pro W3" charset="0"/>
              <a:cs typeface="ヒラギノ角ゴ Pro W3" charset="0"/>
              <a:sym typeface="Eurostile" charset="0"/>
            </a:endParaRPr>
          </a:p>
          <a:p>
            <a:pPr eaLnBrk="1" hangingPunct="1">
              <a:buFont typeface="Wingdings" charset="0"/>
              <a:buNone/>
              <a:tabLst>
                <a:tab pos="204788" algn="l"/>
              </a:tabLst>
              <a:defRPr/>
            </a:pPr>
            <a:r>
              <a:rPr lang="it-IT" sz="2400" dirty="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reso possibile da</a:t>
            </a:r>
          </a:p>
          <a:p>
            <a:pPr marL="342900" indent="-342900" eaLnBrk="1" hangingPunct="1">
              <a:buFont typeface="Arial"/>
              <a:buChar char="•"/>
              <a:tabLst>
                <a:tab pos="204788" algn="l"/>
              </a:tabLst>
              <a:defRPr/>
            </a:pPr>
            <a:r>
              <a:rPr lang="it-IT" sz="2400" dirty="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Finanziamento della Regione Emilia Romagna con fondi europei per il sisma del 2012 –  </a:t>
            </a:r>
            <a:r>
              <a:rPr lang="it-IT" sz="2400" dirty="0" err="1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ca</a:t>
            </a:r>
            <a:r>
              <a:rPr lang="it-IT" sz="2400" dirty="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 3,5 M€</a:t>
            </a:r>
          </a:p>
          <a:p>
            <a:pPr marL="342900" indent="-342900" eaLnBrk="1" hangingPunct="1">
              <a:buFont typeface="Arial"/>
              <a:buChar char="•"/>
              <a:tabLst>
                <a:tab pos="204788" algn="l"/>
              </a:tabLst>
              <a:defRPr/>
            </a:pPr>
            <a:r>
              <a:rPr lang="it-IT" sz="2400" dirty="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Finanziamento Democenter -  </a:t>
            </a:r>
            <a:r>
              <a:rPr lang="it-IT" sz="2400" dirty="0" err="1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ca</a:t>
            </a:r>
            <a:r>
              <a:rPr lang="it-IT" sz="2400" dirty="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 500.000 €</a:t>
            </a:r>
          </a:p>
          <a:p>
            <a:pPr marL="342900" indent="-342900" eaLnBrk="1" hangingPunct="1">
              <a:buFont typeface="Arial"/>
              <a:buChar char="•"/>
              <a:tabLst>
                <a:tab pos="204788" algn="l"/>
              </a:tabLst>
              <a:defRPr/>
            </a:pPr>
            <a:r>
              <a:rPr lang="it-IT" sz="2400" dirty="0">
                <a:solidFill>
                  <a:schemeClr val="tx2"/>
                </a:solidFill>
                <a:ea typeface="ＭＳ Ｐゴシック" charset="0"/>
                <a:cs typeface="Arial" charset="0"/>
              </a:rPr>
              <a:t>Fondazione Cassa di Risparmio di Mirandola – 300.000 €</a:t>
            </a:r>
          </a:p>
          <a:p>
            <a:pPr eaLnBrk="1" hangingPunct="1">
              <a:tabLst>
                <a:tab pos="204788" algn="l"/>
              </a:tabLst>
              <a:defRPr/>
            </a:pPr>
            <a:endParaRPr lang="it-IT" sz="2400" dirty="0">
              <a:solidFill>
                <a:schemeClr val="tx2"/>
              </a:solidFill>
              <a:ea typeface="ＭＳ Ｐゴシック" charset="0"/>
              <a:cs typeface="Arial" charset="0"/>
            </a:endParaRPr>
          </a:p>
          <a:p>
            <a:pPr marL="342900" indent="-342900" eaLnBrk="1" hangingPunct="1">
              <a:buFont typeface="Arial"/>
              <a:buChar char="•"/>
              <a:tabLst>
                <a:tab pos="204788" algn="l"/>
              </a:tabLst>
              <a:defRPr/>
            </a:pPr>
            <a:r>
              <a:rPr lang="it-IT" sz="2400" dirty="0">
                <a:solidFill>
                  <a:schemeClr val="tx2"/>
                </a:solidFill>
                <a:ea typeface="ＭＳ Ｐゴシック" charset="0"/>
                <a:cs typeface="Arial" charset="0"/>
              </a:rPr>
              <a:t>Con il supporto del Comune di Mirandola, di UNIMORE e delle imprese del Distretto Biomedicale.</a:t>
            </a:r>
            <a:endParaRPr lang="it-IT" sz="2400" dirty="0">
              <a:solidFill>
                <a:schemeClr val="tx2"/>
              </a:solidFill>
              <a:ea typeface="ヒラギノ角ゴ Pro W3" charset="0"/>
              <a:cs typeface="ヒラギノ角ゴ Pro W3" charset="0"/>
              <a:sym typeface="Eurostile" charset="0"/>
            </a:endParaRPr>
          </a:p>
        </p:txBody>
      </p:sp>
      <p:cxnSp>
        <p:nvCxnSpPr>
          <p:cNvPr id="8" name="Connettore 1 7"/>
          <p:cNvCxnSpPr>
            <a:cxnSpLocks noChangeShapeType="1"/>
          </p:cNvCxnSpPr>
          <p:nvPr/>
        </p:nvCxnSpPr>
        <p:spPr bwMode="auto">
          <a:xfrm>
            <a:off x="539750" y="1412875"/>
            <a:ext cx="79930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7" name="AutoShape 6" descr="Risultati immagini per open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8" name="AutoShape 7" descr="Risultati immagini per open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9" name="AutoShape 8" descr="Risultati immagini per open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0" name="Rectangle 2"/>
          <p:cNvSpPr>
            <a:spLocks/>
          </p:cNvSpPr>
          <p:nvPr/>
        </p:nvSpPr>
        <p:spPr bwMode="auto">
          <a:xfrm>
            <a:off x="755650" y="1773238"/>
            <a:ext cx="67691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tabLst>
                <a:tab pos="204788" algn="l"/>
              </a:tabLst>
            </a:pPr>
            <a:endParaRPr lang="en-US" sz="2400" b="1">
              <a:solidFill>
                <a:srgbClr val="003366"/>
              </a:solidFill>
              <a:ea typeface="ヒラギノ角ゴ Pro W3" charset="0"/>
              <a:cs typeface="ヒラギノ角ゴ Pro W3" charset="0"/>
              <a:sym typeface="Eurostile" charset="0"/>
            </a:endParaRPr>
          </a:p>
        </p:txBody>
      </p:sp>
      <p:sp>
        <p:nvSpPr>
          <p:cNvPr id="11271" name="Segnaposto numero diapositiva 10"/>
          <p:cNvSpPr txBox="1">
            <a:spLocks noGrp="1"/>
          </p:cNvSpPr>
          <p:nvPr/>
        </p:nvSpPr>
        <p:spPr bwMode="auto">
          <a:xfrm>
            <a:off x="6659563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D1F2025-A8F5-684D-8B54-B32DF99F1A76}" type="slidenum">
              <a:rPr lang="it-IT" sz="1200">
                <a:solidFill>
                  <a:srgbClr val="898989"/>
                </a:solidFill>
                <a:latin typeface="Calibri" charset="0"/>
              </a:rPr>
              <a:pPr algn="r" eaLnBrk="1" hangingPunct="1"/>
              <a:t>10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33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>
            <a:cxnSpLocks noChangeShapeType="1"/>
          </p:cNvCxnSpPr>
          <p:nvPr/>
        </p:nvCxnSpPr>
        <p:spPr bwMode="auto">
          <a:xfrm>
            <a:off x="539750" y="1412875"/>
            <a:ext cx="79930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2" name="AutoShape 4" descr="Risultati immagini per open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3" name="AutoShape 5" descr="Risultati immagini per open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4" name="AutoShape 6" descr="Risultati immagini per open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5" name="Rectangle 2"/>
          <p:cNvSpPr>
            <a:spLocks/>
          </p:cNvSpPr>
          <p:nvPr/>
        </p:nvSpPr>
        <p:spPr bwMode="auto">
          <a:xfrm>
            <a:off x="1835150" y="404813"/>
            <a:ext cx="59055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tabLst>
                <a:tab pos="204788" algn="l"/>
              </a:tabLst>
            </a:pPr>
            <a:r>
              <a:rPr lang="en-US" sz="3600" b="1">
                <a:solidFill>
                  <a:srgbClr val="003366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Cosa è il TP</a:t>
            </a:r>
            <a:r>
              <a:rPr lang="it-IT" sz="3600" b="1">
                <a:solidFill>
                  <a:srgbClr val="003366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M</a:t>
            </a:r>
            <a:endParaRPr lang="en-US" sz="3600" b="1">
              <a:solidFill>
                <a:srgbClr val="003366"/>
              </a:solidFill>
              <a:ea typeface="ヒラギノ角ゴ Pro W3" charset="0"/>
              <a:cs typeface="ヒラギノ角ゴ Pro W3" charset="0"/>
              <a:sym typeface="Eurostile" charset="0"/>
            </a:endParaRPr>
          </a:p>
        </p:txBody>
      </p:sp>
      <p:sp>
        <p:nvSpPr>
          <p:cNvPr id="15366" name="Segnaposto numero diapositiva 10"/>
          <p:cNvSpPr txBox="1">
            <a:spLocks noGrp="1"/>
          </p:cNvSpPr>
          <p:nvPr/>
        </p:nvSpPr>
        <p:spPr bwMode="auto">
          <a:xfrm>
            <a:off x="6661150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0E584FB5-BBD0-9F44-9AAD-8FF6A6F6C894}" type="slidenum">
              <a:rPr lang="it-IT" sz="1200">
                <a:solidFill>
                  <a:srgbClr val="898989"/>
                </a:solidFill>
                <a:latin typeface="Calibri" charset="0"/>
              </a:rPr>
              <a:pPr algn="r" eaLnBrk="1" hangingPunct="1"/>
              <a:t>11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2295" name="Rectangle 3"/>
          <p:cNvSpPr txBox="1">
            <a:spLocks noChangeArrowheads="1"/>
          </p:cNvSpPr>
          <p:nvPr/>
        </p:nvSpPr>
        <p:spPr bwMode="auto">
          <a:xfrm>
            <a:off x="539750" y="1557338"/>
            <a:ext cx="8064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buFont typeface="Arial"/>
              <a:buChar char="•"/>
              <a:defRPr/>
            </a:pPr>
            <a:r>
              <a:rPr lang="it-IT" dirty="0" smtClean="0">
                <a:solidFill>
                  <a:srgbClr val="000000"/>
                </a:solidFill>
              </a:rPr>
              <a:t>Il TPM è la Divisione Biomedicale della Fondazione Democenter (una delle quattro divisioni)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dirty="0" smtClean="0">
                <a:solidFill>
                  <a:srgbClr val="000000"/>
                </a:solidFill>
              </a:rPr>
              <a:t>è gestito in partnership con </a:t>
            </a:r>
            <a:r>
              <a:rPr lang="it-IT" altLang="ja-JP" dirty="0" smtClean="0">
                <a:solidFill>
                  <a:srgbClr val="000000"/>
                </a:solidFill>
              </a:rPr>
              <a:t>UNIMORE con lo scopo di sviluppare assieme alle aziende del Distretto Biomedicale:</a:t>
            </a:r>
          </a:p>
          <a:p>
            <a:pPr marL="1085850" lvl="1" indent="-342900">
              <a:buFont typeface="Arial"/>
              <a:buChar char="•"/>
              <a:defRPr/>
            </a:pPr>
            <a:r>
              <a:rPr lang="it-IT" dirty="0" smtClean="0">
                <a:solidFill>
                  <a:schemeClr val="accent1"/>
                </a:solidFill>
                <a:cs typeface="ＭＳ Ｐゴシック" charset="0"/>
              </a:rPr>
              <a:t>R&amp;D di nuovi materiali </a:t>
            </a:r>
          </a:p>
          <a:p>
            <a:pPr marL="1085850" lvl="1" indent="-342900">
              <a:buFont typeface="Arial"/>
              <a:buChar char="•"/>
              <a:defRPr/>
            </a:pPr>
            <a:r>
              <a:rPr lang="it-IT" dirty="0" smtClean="0">
                <a:solidFill>
                  <a:schemeClr val="accent1"/>
                </a:solidFill>
                <a:cs typeface="ＭＳ Ｐゴシック" charset="0"/>
              </a:rPr>
              <a:t>Progettazione e co-progettazione di dispositivi medici e chirurgici</a:t>
            </a:r>
          </a:p>
          <a:p>
            <a:pPr marL="1085850" lvl="1" indent="-342900">
              <a:buFont typeface="Arial"/>
              <a:buChar char="•"/>
              <a:defRPr/>
            </a:pPr>
            <a:r>
              <a:rPr lang="it-IT" dirty="0" smtClean="0">
                <a:solidFill>
                  <a:schemeClr val="accent1"/>
                </a:solidFill>
                <a:cs typeface="ＭＳ Ｐゴシック" charset="0"/>
              </a:rPr>
              <a:t>Servizi avanzati di laboratorio</a:t>
            </a:r>
          </a:p>
          <a:p>
            <a:pPr marL="1085850" lvl="1" indent="-342900">
              <a:buFont typeface="Arial"/>
              <a:buChar char="•"/>
              <a:defRPr/>
            </a:pPr>
            <a:r>
              <a:rPr lang="it-IT" dirty="0" smtClean="0">
                <a:solidFill>
                  <a:schemeClr val="accent1"/>
                </a:solidFill>
                <a:cs typeface="ＭＳ Ｐゴシック" charset="0"/>
              </a:rPr>
              <a:t>Trasferimento Tecnologico</a:t>
            </a:r>
          </a:p>
          <a:p>
            <a:pPr marL="1085850" lvl="1" indent="-342900">
              <a:buFont typeface="Arial"/>
              <a:buChar char="•"/>
              <a:defRPr/>
            </a:pPr>
            <a:r>
              <a:rPr lang="it-IT" dirty="0" smtClean="0">
                <a:solidFill>
                  <a:schemeClr val="accent1"/>
                </a:solidFill>
                <a:cs typeface="ＭＳ Ｐゴシック" charset="0"/>
              </a:rPr>
              <a:t>Incubazione e sviluppo di idee e start up</a:t>
            </a:r>
            <a:endParaRPr lang="en-US" dirty="0" smtClean="0">
              <a:solidFill>
                <a:schemeClr val="accent1"/>
              </a:solidFill>
              <a:ea typeface="ヒラギノ角ゴ Pro W3" charset="0"/>
              <a:cs typeface="ＭＳ Ｐゴシック" charset="0"/>
              <a:sym typeface="GillSans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  <a:ea typeface="ヒラギノ角ゴ Pro W3" charset="0"/>
                <a:sym typeface="GillSans" charset="0"/>
              </a:rPr>
              <a:t>	</a:t>
            </a:r>
            <a:endParaRPr lang="it-IT" dirty="0" smtClean="0">
              <a:solidFill>
                <a:schemeClr val="accent1"/>
              </a:solidFill>
              <a:ea typeface="ヒラギノ角ゴ Pro W3" charset="0"/>
              <a:sym typeface="Gill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03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/>
          </p:cNvSpPr>
          <p:nvPr/>
        </p:nvSpPr>
        <p:spPr bwMode="auto">
          <a:xfrm>
            <a:off x="611188" y="1773238"/>
            <a:ext cx="78486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lnSpc>
                <a:spcPts val="3500"/>
              </a:lnSpc>
              <a:buFont typeface="Wingdings" charset="0"/>
              <a:buNone/>
              <a:tabLst>
                <a:tab pos="204788" algn="l"/>
              </a:tabLst>
            </a:pPr>
            <a:endParaRPr lang="it-IT" sz="2800">
              <a:solidFill>
                <a:schemeClr val="tx2"/>
              </a:solidFill>
              <a:ea typeface="ヒラギノ角ゴ Pro W3" charset="0"/>
              <a:cs typeface="ヒラギノ角ゴ Pro W3" charset="0"/>
              <a:sym typeface="Eurostile" charset="0"/>
            </a:endParaRPr>
          </a:p>
          <a:p>
            <a:pPr eaLnBrk="1" hangingPunct="1">
              <a:lnSpc>
                <a:spcPts val="2500"/>
              </a:lnSpc>
              <a:buFont typeface="Wingdings" charset="0"/>
              <a:buNone/>
              <a:tabLst>
                <a:tab pos="204788" algn="l"/>
              </a:tabLst>
            </a:pPr>
            <a:r>
              <a:rPr lang="it-IT" sz="2800" b="1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Il Team</a:t>
            </a:r>
            <a:r>
              <a:rPr lang="it-IT" sz="280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: </a:t>
            </a:r>
          </a:p>
          <a:p>
            <a:pPr eaLnBrk="1" hangingPunct="1">
              <a:lnSpc>
                <a:spcPts val="2500"/>
              </a:lnSpc>
              <a:buFont typeface="Wingdings" charset="0"/>
              <a:buNone/>
              <a:tabLst>
                <a:tab pos="204788" algn="l"/>
              </a:tabLst>
            </a:pPr>
            <a:endParaRPr lang="it-IT" sz="2800">
              <a:solidFill>
                <a:schemeClr val="tx2"/>
              </a:solidFill>
              <a:ea typeface="ヒラギノ角ゴ Pro W3" charset="0"/>
              <a:cs typeface="ヒラギノ角ゴ Pro W3" charset="0"/>
              <a:sym typeface="Eurostile" charset="0"/>
            </a:endParaRPr>
          </a:p>
          <a:p>
            <a:pPr eaLnBrk="1" hangingPunct="1">
              <a:lnSpc>
                <a:spcPts val="2500"/>
              </a:lnSpc>
              <a:buFont typeface="Wingdings" charset="0"/>
              <a:buChar char="ü"/>
              <a:tabLst>
                <a:tab pos="204788" algn="l"/>
              </a:tabLst>
            </a:pPr>
            <a:r>
              <a:rPr lang="it-IT" sz="280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Un </a:t>
            </a:r>
            <a:r>
              <a:rPr lang="it-IT" sz="2800" b="1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management team</a:t>
            </a:r>
            <a:r>
              <a:rPr lang="it-IT" sz="280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 composto da rappresentanti delle imprese e dell’Università</a:t>
            </a:r>
          </a:p>
          <a:p>
            <a:pPr eaLnBrk="1" hangingPunct="1">
              <a:lnSpc>
                <a:spcPts val="2500"/>
              </a:lnSpc>
              <a:buFont typeface="Wingdings" charset="0"/>
              <a:buNone/>
              <a:tabLst>
                <a:tab pos="204788" algn="l"/>
              </a:tabLst>
            </a:pPr>
            <a:endParaRPr lang="it-IT" sz="2800">
              <a:solidFill>
                <a:schemeClr val="tx2"/>
              </a:solidFill>
              <a:ea typeface="ヒラギノ角ゴ Pro W3" charset="0"/>
              <a:cs typeface="ヒラギノ角ゴ Pro W3" charset="0"/>
              <a:sym typeface="Eurostile" charset="0"/>
            </a:endParaRPr>
          </a:p>
          <a:p>
            <a:pPr eaLnBrk="1" hangingPunct="1">
              <a:lnSpc>
                <a:spcPts val="2500"/>
              </a:lnSpc>
              <a:buFont typeface="Wingdings" charset="0"/>
              <a:buNone/>
              <a:tabLst>
                <a:tab pos="204788" algn="l"/>
              </a:tabLst>
            </a:pPr>
            <a:endParaRPr lang="it-IT" sz="2800">
              <a:solidFill>
                <a:schemeClr val="tx2"/>
              </a:solidFill>
              <a:ea typeface="ヒラギノ角ゴ Pro W3" charset="0"/>
              <a:cs typeface="ヒラギノ角ゴ Pro W3" charset="0"/>
              <a:sym typeface="Eurostile" charset="0"/>
            </a:endParaRPr>
          </a:p>
          <a:p>
            <a:pPr eaLnBrk="1" hangingPunct="1">
              <a:lnSpc>
                <a:spcPts val="2500"/>
              </a:lnSpc>
              <a:buFont typeface="Wingdings" charset="0"/>
              <a:buChar char="ü"/>
              <a:tabLst>
                <a:tab pos="204788" algn="l"/>
              </a:tabLst>
            </a:pPr>
            <a:r>
              <a:rPr lang="it-IT" sz="280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10 ricercatori e 3 supervisori scientifici</a:t>
            </a:r>
          </a:p>
          <a:p>
            <a:pPr eaLnBrk="1" hangingPunct="1">
              <a:lnSpc>
                <a:spcPts val="2500"/>
              </a:lnSpc>
              <a:buFont typeface="Wingdings" charset="0"/>
              <a:buChar char="ü"/>
              <a:tabLst>
                <a:tab pos="204788" algn="l"/>
              </a:tabLst>
            </a:pPr>
            <a:endParaRPr lang="it-IT" sz="2800">
              <a:solidFill>
                <a:schemeClr val="tx2"/>
              </a:solidFill>
              <a:ea typeface="ヒラギノ角ゴ Pro W3" charset="0"/>
              <a:cs typeface="ヒラギノ角ゴ Pro W3" charset="0"/>
              <a:sym typeface="Eurostile" charset="0"/>
            </a:endParaRPr>
          </a:p>
          <a:p>
            <a:pPr eaLnBrk="1" hangingPunct="1">
              <a:lnSpc>
                <a:spcPts val="2500"/>
              </a:lnSpc>
              <a:buFont typeface="Wingdings" charset="0"/>
              <a:buChar char="ü"/>
              <a:tabLst>
                <a:tab pos="204788" algn="l"/>
              </a:tabLst>
            </a:pPr>
            <a:endParaRPr lang="it-IT" sz="2800">
              <a:solidFill>
                <a:schemeClr val="tx2"/>
              </a:solidFill>
              <a:ea typeface="ヒラギノ角ゴ Pro W3" charset="0"/>
              <a:cs typeface="ヒラギノ角ゴ Pro W3" charset="0"/>
              <a:sym typeface="Eurostile" charset="0"/>
            </a:endParaRPr>
          </a:p>
          <a:p>
            <a:pPr eaLnBrk="1" hangingPunct="1">
              <a:lnSpc>
                <a:spcPts val="3000"/>
              </a:lnSpc>
              <a:buFont typeface="Wingdings" charset="0"/>
              <a:buChar char="ü"/>
              <a:tabLst>
                <a:tab pos="204788" algn="l"/>
              </a:tabLst>
            </a:pPr>
            <a:r>
              <a:rPr lang="it-IT" sz="280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 altre 5 risorse, tecnologi di ricerca, dedicate alla progettazione, alla Qualità (ISO 9001 e ISO 13485), alla validazione</a:t>
            </a:r>
          </a:p>
          <a:p>
            <a:pPr eaLnBrk="1" hangingPunct="1">
              <a:lnSpc>
                <a:spcPts val="2500"/>
              </a:lnSpc>
              <a:buFont typeface="Wingdings" charset="0"/>
              <a:buNone/>
              <a:tabLst>
                <a:tab pos="204788" algn="l"/>
              </a:tabLst>
            </a:pPr>
            <a:endParaRPr lang="it-IT" sz="2800">
              <a:solidFill>
                <a:schemeClr val="tx2"/>
              </a:solidFill>
              <a:ea typeface="ヒラギノ角ゴ Pro W3" charset="0"/>
              <a:cs typeface="ヒラギノ角ゴ Pro W3" charset="0"/>
              <a:sym typeface="Eurostile" charset="0"/>
            </a:endParaRPr>
          </a:p>
          <a:p>
            <a:pPr eaLnBrk="1" hangingPunct="1">
              <a:lnSpc>
                <a:spcPts val="2500"/>
              </a:lnSpc>
              <a:buFont typeface="Wingdings" charset="0"/>
              <a:buChar char="ü"/>
              <a:tabLst>
                <a:tab pos="204788" algn="l"/>
              </a:tabLst>
            </a:pPr>
            <a:endParaRPr lang="en-US" sz="2800">
              <a:solidFill>
                <a:schemeClr val="tx2"/>
              </a:solidFill>
              <a:ea typeface="ヒラギノ角ゴ Pro W3" charset="0"/>
              <a:cs typeface="ヒラギノ角ゴ Pro W3" charset="0"/>
              <a:sym typeface="Eurostile" charset="0"/>
            </a:endParaRPr>
          </a:p>
          <a:p>
            <a:pPr eaLnBrk="1" hangingPunct="1">
              <a:lnSpc>
                <a:spcPts val="3000"/>
              </a:lnSpc>
              <a:buFont typeface="Wingdings" charset="0"/>
              <a:buChar char="ü"/>
              <a:tabLst>
                <a:tab pos="204788" algn="l"/>
              </a:tabLst>
            </a:pPr>
            <a:endParaRPr lang="en-US" sz="2800">
              <a:solidFill>
                <a:srgbClr val="003366"/>
              </a:solidFill>
            </a:endParaRPr>
          </a:p>
        </p:txBody>
      </p:sp>
      <p:sp>
        <p:nvSpPr>
          <p:cNvPr id="17410" name="Segnaposto numero diapositiva 10"/>
          <p:cNvSpPr txBox="1">
            <a:spLocks noGrp="1"/>
          </p:cNvSpPr>
          <p:nvPr/>
        </p:nvSpPr>
        <p:spPr bwMode="auto">
          <a:xfrm>
            <a:off x="6661150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40FD9BD8-FEA5-AB4F-AAC6-E3FB02E903DF}" type="slidenum">
              <a:rPr lang="it-IT" sz="1200">
                <a:solidFill>
                  <a:srgbClr val="898989"/>
                </a:solidFill>
                <a:latin typeface="Calibri" charset="0"/>
              </a:rPr>
              <a:pPr algn="r" eaLnBrk="1" hangingPunct="1"/>
              <a:t>12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8" name="Connettore 1 7"/>
          <p:cNvCxnSpPr>
            <a:cxnSpLocks noChangeShapeType="1"/>
          </p:cNvCxnSpPr>
          <p:nvPr/>
        </p:nvCxnSpPr>
        <p:spPr bwMode="auto">
          <a:xfrm>
            <a:off x="539750" y="1412875"/>
            <a:ext cx="79930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2" name="Rectangle 2"/>
          <p:cNvSpPr>
            <a:spLocks/>
          </p:cNvSpPr>
          <p:nvPr/>
        </p:nvSpPr>
        <p:spPr bwMode="auto">
          <a:xfrm>
            <a:off x="1835150" y="404813"/>
            <a:ext cx="59055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tabLst>
                <a:tab pos="204788" algn="l"/>
              </a:tabLst>
            </a:pPr>
            <a:r>
              <a:rPr lang="en-US" sz="3600" b="1">
                <a:solidFill>
                  <a:srgbClr val="003366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Cosa è il TPM</a:t>
            </a:r>
          </a:p>
        </p:txBody>
      </p:sp>
    </p:spTree>
    <p:extLst>
      <p:ext uri="{BB962C8B-B14F-4D97-AF65-F5344CB8AC3E}">
        <p14:creationId xmlns:p14="http://schemas.microsoft.com/office/powerpoint/2010/main" val="2924877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1187450" y="2636838"/>
            <a:ext cx="7632700" cy="338455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b="1" dirty="0">
              <a:solidFill>
                <a:schemeClr val="tx2"/>
              </a:solidFill>
              <a:latin typeface="Calibri" charset="0"/>
              <a:ea typeface="ＭＳ Ｐゴシック" charset="0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Char char="-"/>
              <a:defRPr/>
            </a:pPr>
            <a:r>
              <a:rPr lang="it-IT" sz="2800" b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+mn-cs"/>
              </a:rPr>
              <a:t>ToP </a:t>
            </a:r>
            <a:r>
              <a:rPr lang="it-IT" sz="2800" dirty="0">
                <a:solidFill>
                  <a:schemeClr val="tx2"/>
                </a:solidFill>
                <a:latin typeface="Calibri" charset="0"/>
                <a:ea typeface="ＭＳ Ｐゴシック" charset="0"/>
                <a:cs typeface="+mn-cs"/>
              </a:rPr>
              <a:t>-</a:t>
            </a:r>
            <a:r>
              <a:rPr lang="it-IT" sz="2800" b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+mn-cs"/>
              </a:rPr>
              <a:t> Tossicologia e Proteomica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  <a:defRPr/>
            </a:pPr>
            <a:endParaRPr lang="it-IT" sz="2800" dirty="0">
              <a:solidFill>
                <a:schemeClr val="tx2"/>
              </a:solidFill>
              <a:latin typeface="Calibri" charset="0"/>
              <a:ea typeface="ＭＳ Ｐゴシック" charset="0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Char char="-"/>
              <a:defRPr/>
            </a:pPr>
            <a:endParaRPr lang="it-IT" sz="2800" dirty="0">
              <a:solidFill>
                <a:schemeClr val="tx2"/>
              </a:solidFill>
              <a:latin typeface="Calibri" charset="0"/>
              <a:ea typeface="ＭＳ Ｐゴシック" charset="0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Char char="-"/>
              <a:defRPr/>
            </a:pPr>
            <a:r>
              <a:rPr lang="it-IT" sz="2800" b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+mn-cs"/>
              </a:rPr>
              <a:t>MaB </a:t>
            </a:r>
            <a:r>
              <a:rPr lang="it-IT" sz="2800" dirty="0">
                <a:solidFill>
                  <a:schemeClr val="tx2"/>
                </a:solidFill>
                <a:latin typeface="Calibri" charset="0"/>
                <a:ea typeface="ＭＳ Ｐゴシック" charset="0"/>
                <a:cs typeface="+mn-cs"/>
              </a:rPr>
              <a:t>-</a:t>
            </a:r>
            <a:r>
              <a:rPr lang="it-IT" sz="2800" b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+mn-cs"/>
              </a:rPr>
              <a:t> Microscopia Applicata e Biologia Cellulare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  <a:defRPr/>
            </a:pPr>
            <a:endParaRPr lang="it-IT" sz="2800" b="1" dirty="0">
              <a:solidFill>
                <a:schemeClr val="tx2"/>
              </a:solidFill>
              <a:latin typeface="Calibri" charset="0"/>
              <a:ea typeface="ＭＳ Ｐゴシック" charset="0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Char char="-"/>
              <a:defRPr/>
            </a:pPr>
            <a:endParaRPr lang="it-IT" sz="2800" b="1" dirty="0" smtClean="0">
              <a:solidFill>
                <a:schemeClr val="tx2"/>
              </a:solidFill>
              <a:latin typeface="Calibri" charset="0"/>
              <a:ea typeface="ＭＳ Ｐゴシック" charset="0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Char char="-"/>
              <a:defRPr/>
            </a:pPr>
            <a:endParaRPr lang="it-IT" sz="2800" b="1" dirty="0">
              <a:solidFill>
                <a:schemeClr val="tx2"/>
              </a:solidFill>
              <a:latin typeface="Calibri" charset="0"/>
              <a:ea typeface="ＭＳ Ｐゴシック" charset="0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2800" b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+mn-cs"/>
              </a:rPr>
              <a:t>- MS2 </a:t>
            </a:r>
            <a:r>
              <a:rPr lang="it-IT" sz="2800" dirty="0">
                <a:solidFill>
                  <a:schemeClr val="tx2"/>
                </a:solidFill>
                <a:latin typeface="Calibri" charset="0"/>
                <a:ea typeface="ＭＳ Ｐゴシック" charset="0"/>
                <a:cs typeface="+mn-cs"/>
              </a:rPr>
              <a:t>-</a:t>
            </a:r>
            <a:r>
              <a:rPr lang="it-IT" sz="2800" b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+mn-cs"/>
              </a:rPr>
              <a:t> Materiali, Sensori e Sistemi</a:t>
            </a:r>
            <a:endParaRPr lang="it-IT" sz="2800" dirty="0">
              <a:solidFill>
                <a:schemeClr val="tx2"/>
              </a:solidFill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20482" name="Segnaposto numero diapositiva 10"/>
          <p:cNvSpPr txBox="1">
            <a:spLocks noGrp="1"/>
          </p:cNvSpPr>
          <p:nvPr/>
        </p:nvSpPr>
        <p:spPr bwMode="auto">
          <a:xfrm>
            <a:off x="6661150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A8DC0220-BB4F-9949-9AF3-07C3EAF010AF}" type="slidenum">
              <a:rPr lang="it-IT" sz="1200">
                <a:solidFill>
                  <a:srgbClr val="898989"/>
                </a:solidFill>
                <a:latin typeface="Calibri" charset="0"/>
              </a:rPr>
              <a:pPr algn="r" eaLnBrk="1" hangingPunct="1"/>
              <a:t>13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2" name="Rettangolo arrotondato 11"/>
          <p:cNvSpPr>
            <a:spLocks noChangeArrowheads="1"/>
          </p:cNvSpPr>
          <p:nvPr/>
        </p:nvSpPr>
        <p:spPr bwMode="auto">
          <a:xfrm>
            <a:off x="323850" y="2781300"/>
            <a:ext cx="863600" cy="720725"/>
          </a:xfrm>
          <a:prstGeom prst="roundRect">
            <a:avLst>
              <a:gd name="adj" fmla="val 1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>
              <a:ea typeface="ＭＳ Ｐゴシック" charset="0"/>
              <a:cs typeface="Arial" charset="0"/>
            </a:endParaRPr>
          </a:p>
        </p:txBody>
      </p:sp>
      <p:sp>
        <p:nvSpPr>
          <p:cNvPr id="13" name="Rettangolo arrotondato 12"/>
          <p:cNvSpPr>
            <a:spLocks noChangeArrowheads="1"/>
          </p:cNvSpPr>
          <p:nvPr/>
        </p:nvSpPr>
        <p:spPr bwMode="auto">
          <a:xfrm>
            <a:off x="250825" y="4005263"/>
            <a:ext cx="936625" cy="792162"/>
          </a:xfrm>
          <a:prstGeom prst="roundRect">
            <a:avLst>
              <a:gd name="adj" fmla="val 10000"/>
            </a:avLst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>
              <a:ea typeface="ＭＳ Ｐゴシック" charset="0"/>
              <a:cs typeface="Arial" charset="0"/>
            </a:endParaRPr>
          </a:p>
        </p:txBody>
      </p:sp>
      <p:sp>
        <p:nvSpPr>
          <p:cNvPr id="14" name="Rettangolo arrotondato 13"/>
          <p:cNvSpPr>
            <a:spLocks noChangeArrowheads="1"/>
          </p:cNvSpPr>
          <p:nvPr/>
        </p:nvSpPr>
        <p:spPr bwMode="auto">
          <a:xfrm>
            <a:off x="250825" y="5445125"/>
            <a:ext cx="936625" cy="647700"/>
          </a:xfrm>
          <a:prstGeom prst="roundRect">
            <a:avLst>
              <a:gd name="adj" fmla="val 10000"/>
            </a:avLst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>
              <a:ea typeface="ＭＳ Ｐゴシック" charset="0"/>
              <a:cs typeface="Arial" charset="0"/>
            </a:endParaRPr>
          </a:p>
        </p:txBody>
      </p:sp>
      <p:sp>
        <p:nvSpPr>
          <p:cNvPr id="20486" name="Rectangle 2"/>
          <p:cNvSpPr>
            <a:spLocks/>
          </p:cNvSpPr>
          <p:nvPr/>
        </p:nvSpPr>
        <p:spPr bwMode="auto">
          <a:xfrm>
            <a:off x="539750" y="1052513"/>
            <a:ext cx="83534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lnSpc>
                <a:spcPts val="3500"/>
              </a:lnSpc>
              <a:buFont typeface="Wingdings" charset="0"/>
              <a:buNone/>
              <a:tabLst>
                <a:tab pos="204788" algn="l"/>
              </a:tabLst>
            </a:pPr>
            <a:endParaRPr lang="it-IT" sz="2400">
              <a:solidFill>
                <a:schemeClr val="tx2"/>
              </a:solidFill>
              <a:ea typeface="ヒラギノ角ゴ Pro W3" charset="0"/>
              <a:cs typeface="ヒラギノ角ゴ Pro W3" charset="0"/>
              <a:sym typeface="Eurostile" charset="0"/>
            </a:endParaRPr>
          </a:p>
          <a:p>
            <a:pPr eaLnBrk="1" hangingPunct="1">
              <a:lnSpc>
                <a:spcPts val="3500"/>
              </a:lnSpc>
              <a:buFont typeface="Wingdings" charset="0"/>
              <a:buNone/>
              <a:tabLst>
                <a:tab pos="204788" algn="l"/>
              </a:tabLst>
            </a:pPr>
            <a:r>
              <a:rPr lang="en-US" sz="200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I L</a:t>
            </a:r>
            <a:r>
              <a:rPr lang="it-IT" sz="200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a</a:t>
            </a:r>
            <a:r>
              <a:rPr lang="en-US" sz="200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boratori del TP</a:t>
            </a:r>
            <a:r>
              <a:rPr lang="it-IT" sz="200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M sono specializzati nell’indagare sul tema della </a:t>
            </a:r>
            <a:r>
              <a:rPr lang="it-IT" sz="2400" b="1">
                <a:solidFill>
                  <a:srgbClr val="0066CC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biocompatibilità</a:t>
            </a:r>
            <a:r>
              <a:rPr lang="it-IT" sz="200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, sulla </a:t>
            </a:r>
            <a:r>
              <a:rPr lang="it-IT" sz="2400" b="1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caratterizzazione di nuovi materiali</a:t>
            </a:r>
            <a:r>
              <a:rPr lang="it-IT" sz="200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, sulle </a:t>
            </a:r>
            <a:r>
              <a:rPr lang="it-IT" sz="2400" b="1">
                <a:solidFill>
                  <a:srgbClr val="FF0000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nanotecnologie</a:t>
            </a:r>
            <a:r>
              <a:rPr lang="it-IT" sz="200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 e sulla </a:t>
            </a:r>
            <a:r>
              <a:rPr lang="it-IT" sz="2400" b="1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sensoristica</a:t>
            </a:r>
            <a:r>
              <a:rPr lang="it-IT" sz="2000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.</a:t>
            </a:r>
            <a:endParaRPr lang="en-US" sz="2000">
              <a:solidFill>
                <a:schemeClr val="tx2"/>
              </a:solidFill>
              <a:ea typeface="ヒラギノ角ゴ Pro W3" charset="0"/>
              <a:cs typeface="ヒラギノ角ゴ Pro W3" charset="0"/>
              <a:sym typeface="Eurostile" charset="0"/>
            </a:endParaRPr>
          </a:p>
        </p:txBody>
      </p:sp>
      <p:cxnSp>
        <p:nvCxnSpPr>
          <p:cNvPr id="8" name="Connettore 1 7"/>
          <p:cNvCxnSpPr>
            <a:cxnSpLocks noChangeShapeType="1"/>
          </p:cNvCxnSpPr>
          <p:nvPr/>
        </p:nvCxnSpPr>
        <p:spPr bwMode="auto">
          <a:xfrm>
            <a:off x="539750" y="1268413"/>
            <a:ext cx="79930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Titolo 3"/>
          <p:cNvSpPr>
            <a:spLocks/>
          </p:cNvSpPr>
          <p:nvPr/>
        </p:nvSpPr>
        <p:spPr bwMode="auto">
          <a:xfrm>
            <a:off x="2124075" y="476250"/>
            <a:ext cx="47513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it-IT" sz="3200" b="1">
                <a:solidFill>
                  <a:schemeClr val="tx2"/>
                </a:solidFill>
              </a:rPr>
              <a:t>I Laboratori</a:t>
            </a:r>
          </a:p>
        </p:txBody>
      </p:sp>
    </p:spTree>
    <p:extLst>
      <p:ext uri="{BB962C8B-B14F-4D97-AF65-F5344CB8AC3E}">
        <p14:creationId xmlns:p14="http://schemas.microsoft.com/office/powerpoint/2010/main" val="15002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3"/>
          <p:cNvSpPr>
            <a:spLocks/>
          </p:cNvSpPr>
          <p:nvPr/>
        </p:nvSpPr>
        <p:spPr bwMode="auto">
          <a:xfrm>
            <a:off x="2124075" y="476250"/>
            <a:ext cx="47513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it-IT" sz="3200" b="1">
                <a:solidFill>
                  <a:schemeClr val="tx2"/>
                </a:solidFill>
              </a:rPr>
              <a:t>I Laboratori</a:t>
            </a:r>
          </a:p>
        </p:txBody>
      </p:sp>
      <p:sp>
        <p:nvSpPr>
          <p:cNvPr id="22530" name="Segnaposto numero diapositiva 10"/>
          <p:cNvSpPr txBox="1">
            <a:spLocks noGrp="1"/>
          </p:cNvSpPr>
          <p:nvPr/>
        </p:nvSpPr>
        <p:spPr bwMode="auto">
          <a:xfrm>
            <a:off x="7551738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EEB6957D-EAF2-6F4A-BE62-C57F5696506E}" type="slidenum">
              <a:rPr lang="it-IT" sz="1200">
                <a:solidFill>
                  <a:srgbClr val="898989"/>
                </a:solidFill>
                <a:latin typeface="Calibri" charset="0"/>
              </a:rPr>
              <a:pPr algn="r" eaLnBrk="1" hangingPunct="1"/>
              <a:t>14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8" name="Connettore 1 7"/>
          <p:cNvCxnSpPr>
            <a:cxnSpLocks noChangeShapeType="1"/>
          </p:cNvCxnSpPr>
          <p:nvPr/>
        </p:nvCxnSpPr>
        <p:spPr bwMode="auto">
          <a:xfrm>
            <a:off x="1403350" y="1268413"/>
            <a:ext cx="79930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Ovale 4"/>
          <p:cNvSpPr/>
          <p:nvPr/>
        </p:nvSpPr>
        <p:spPr>
          <a:xfrm>
            <a:off x="2411413" y="1916113"/>
            <a:ext cx="3600450" cy="3600450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5003800" y="1412875"/>
            <a:ext cx="3598863" cy="3600450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84663" y="2781300"/>
            <a:ext cx="3600450" cy="360045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2535" name="CasellaDiTesto 8"/>
          <p:cNvSpPr txBox="1">
            <a:spLocks noChangeArrowheads="1"/>
          </p:cNvSpPr>
          <p:nvPr/>
        </p:nvSpPr>
        <p:spPr bwMode="auto">
          <a:xfrm>
            <a:off x="5364163" y="1916113"/>
            <a:ext cx="2916237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it-IT" sz="2600" b="1">
                <a:latin typeface="Book Antiqua" charset="0"/>
              </a:rPr>
              <a:t>MAB</a:t>
            </a:r>
          </a:p>
          <a:p>
            <a:pPr algn="r" eaLnBrk="1" hangingPunct="1"/>
            <a:r>
              <a:rPr lang="it-IT" sz="2000">
                <a:latin typeface="Book Antiqua" charset="0"/>
              </a:rPr>
              <a:t>Microscopia applicata e biologia cellulare</a:t>
            </a:r>
          </a:p>
          <a:p>
            <a:pPr eaLnBrk="1" hangingPunct="1"/>
            <a:endParaRPr lang="it-IT" sz="1600">
              <a:solidFill>
                <a:srgbClr val="FF0000"/>
              </a:solidFill>
              <a:latin typeface="Book Antiqua" charset="0"/>
            </a:endParaRPr>
          </a:p>
          <a:p>
            <a:pPr algn="r" eaLnBrk="1" hangingPunct="1"/>
            <a:r>
              <a:rPr lang="it-IT" sz="1600">
                <a:solidFill>
                  <a:srgbClr val="FF0000"/>
                </a:solidFill>
                <a:latin typeface="Book Antiqua" charset="0"/>
              </a:rPr>
              <a:t>Competenze:</a:t>
            </a:r>
            <a:r>
              <a:rPr lang="it-IT" sz="1600">
                <a:latin typeface="Book Antiqua" charset="0"/>
              </a:rPr>
              <a:t> </a:t>
            </a:r>
          </a:p>
          <a:p>
            <a:pPr algn="r" eaLnBrk="1" hangingPunct="1"/>
            <a:r>
              <a:rPr lang="it-IT" sz="1800">
                <a:latin typeface="Book Antiqua" charset="0"/>
              </a:rPr>
              <a:t>Biotec, biologia, medicina</a:t>
            </a:r>
          </a:p>
        </p:txBody>
      </p:sp>
      <p:sp>
        <p:nvSpPr>
          <p:cNvPr id="22536" name="CasellaDiTesto 9"/>
          <p:cNvSpPr txBox="1">
            <a:spLocks noChangeArrowheads="1"/>
          </p:cNvSpPr>
          <p:nvPr/>
        </p:nvSpPr>
        <p:spPr bwMode="auto">
          <a:xfrm>
            <a:off x="2700338" y="2547938"/>
            <a:ext cx="2592387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it-IT" b="1">
                <a:latin typeface="Book Antiqua" charset="0"/>
              </a:rPr>
              <a:t>MS2</a:t>
            </a:r>
          </a:p>
          <a:p>
            <a:pPr eaLnBrk="1" hangingPunct="1"/>
            <a:r>
              <a:rPr lang="it-IT" sz="2000">
                <a:latin typeface="Book Antiqua" charset="0"/>
              </a:rPr>
              <a:t>Materiali, Sensori e Sistemi</a:t>
            </a:r>
          </a:p>
          <a:p>
            <a:pPr eaLnBrk="1" hangingPunct="1"/>
            <a:endParaRPr lang="it-IT" sz="2000">
              <a:latin typeface="Book Antiqua" charset="0"/>
            </a:endParaRPr>
          </a:p>
          <a:p>
            <a:pPr eaLnBrk="1" hangingPunct="1"/>
            <a:r>
              <a:rPr lang="it-IT" sz="1600">
                <a:solidFill>
                  <a:srgbClr val="FF0000"/>
                </a:solidFill>
                <a:latin typeface="Book Antiqua" charset="0"/>
              </a:rPr>
              <a:t>Competenze:</a:t>
            </a:r>
            <a:r>
              <a:rPr lang="it-IT" sz="1600">
                <a:latin typeface="Book Antiqua" charset="0"/>
              </a:rPr>
              <a:t> ingegneria, fisica, chimica</a:t>
            </a:r>
          </a:p>
        </p:txBody>
      </p:sp>
      <p:sp>
        <p:nvSpPr>
          <p:cNvPr id="22537" name="CasellaDiTesto 7"/>
          <p:cNvSpPr txBox="1">
            <a:spLocks noChangeArrowheads="1"/>
          </p:cNvSpPr>
          <p:nvPr/>
        </p:nvSpPr>
        <p:spPr bwMode="auto">
          <a:xfrm>
            <a:off x="4067175" y="4616450"/>
            <a:ext cx="35290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it-IT" sz="2600" b="1">
                <a:latin typeface="Book Antiqua" charset="0"/>
              </a:rPr>
              <a:t>TOP</a:t>
            </a:r>
          </a:p>
          <a:p>
            <a:pPr algn="r" eaLnBrk="1" hangingPunct="1"/>
            <a:r>
              <a:rPr lang="it-IT" sz="2000">
                <a:latin typeface="Book Antiqua" charset="0"/>
              </a:rPr>
              <a:t>Tossicologia, proteomica  Emo-biocompatibilità</a:t>
            </a:r>
          </a:p>
          <a:p>
            <a:pPr algn="r" eaLnBrk="1" hangingPunct="1"/>
            <a:r>
              <a:rPr lang="it-IT" sz="1600">
                <a:solidFill>
                  <a:srgbClr val="FF0000"/>
                </a:solidFill>
                <a:latin typeface="Book Antiqua" charset="0"/>
              </a:rPr>
              <a:t>Competenze:</a:t>
            </a:r>
            <a:r>
              <a:rPr lang="it-IT" sz="1600">
                <a:latin typeface="Book Antiqua" charset="0"/>
              </a:rPr>
              <a:t> </a:t>
            </a:r>
          </a:p>
          <a:p>
            <a:pPr algn="r" eaLnBrk="1" hangingPunct="1"/>
            <a:r>
              <a:rPr lang="it-IT" sz="1600">
                <a:latin typeface="Book Antiqua" charset="0"/>
              </a:rPr>
              <a:t>Biotec, chimica, medicina</a:t>
            </a:r>
          </a:p>
        </p:txBody>
      </p:sp>
      <p:sp>
        <p:nvSpPr>
          <p:cNvPr id="22538" name="Rectangle 2"/>
          <p:cNvSpPr>
            <a:spLocks/>
          </p:cNvSpPr>
          <p:nvPr/>
        </p:nvSpPr>
        <p:spPr bwMode="auto">
          <a:xfrm>
            <a:off x="179388" y="1557338"/>
            <a:ext cx="56880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lnSpc>
                <a:spcPts val="3500"/>
              </a:lnSpc>
              <a:buFont typeface="Wingdings" charset="0"/>
              <a:buNone/>
              <a:tabLst>
                <a:tab pos="204788" algn="l"/>
              </a:tabLst>
            </a:pPr>
            <a:r>
              <a:rPr lang="en-US" sz="2800" b="1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Forte integrazione di c</a:t>
            </a:r>
            <a:r>
              <a:rPr lang="it-IT" sz="2800" b="1">
                <a:solidFill>
                  <a:schemeClr val="tx2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ompetenze e strumetazioni</a:t>
            </a:r>
            <a:endParaRPr lang="it-IT" sz="2800">
              <a:solidFill>
                <a:schemeClr val="tx2"/>
              </a:solidFill>
              <a:ea typeface="ヒラギノ角ゴ Pro W3" charset="0"/>
              <a:cs typeface="ヒラギノ角ゴ Pro W3" charset="0"/>
              <a:sym typeface="Eurostile" charset="0"/>
            </a:endParaRPr>
          </a:p>
          <a:p>
            <a:pPr eaLnBrk="1" hangingPunct="1">
              <a:lnSpc>
                <a:spcPts val="3500"/>
              </a:lnSpc>
              <a:buFont typeface="Wingdings" charset="0"/>
              <a:buNone/>
              <a:tabLst>
                <a:tab pos="204788" algn="l"/>
              </a:tabLst>
            </a:pPr>
            <a:endParaRPr lang="en-US" sz="280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>
            <a:cxnSpLocks noChangeShapeType="1"/>
          </p:cNvCxnSpPr>
          <p:nvPr/>
        </p:nvCxnSpPr>
        <p:spPr bwMode="auto">
          <a:xfrm>
            <a:off x="539750" y="1268413"/>
            <a:ext cx="79930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6" name="Segnaposto numero diapositiva 10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C553E954-7901-4D47-A92E-EB88C8E091FF}" type="slidenum">
              <a:rPr lang="it-IT" sz="1200">
                <a:solidFill>
                  <a:srgbClr val="898989"/>
                </a:solidFill>
                <a:latin typeface="Calibri" charset="0"/>
              </a:rPr>
              <a:pPr algn="r" eaLnBrk="1" hangingPunct="1"/>
              <a:t>15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6627" name="Rectangle 2"/>
          <p:cNvSpPr>
            <a:spLocks/>
          </p:cNvSpPr>
          <p:nvPr/>
        </p:nvSpPr>
        <p:spPr bwMode="auto">
          <a:xfrm>
            <a:off x="1763713" y="407988"/>
            <a:ext cx="640873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tabLst>
                <a:tab pos="204788" algn="l"/>
              </a:tabLst>
            </a:pPr>
            <a:r>
              <a:rPr lang="en-US" sz="3200" b="1" dirty="0" err="1">
                <a:solidFill>
                  <a:srgbClr val="003366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Imprese</a:t>
            </a:r>
            <a:r>
              <a:rPr lang="en-US" sz="3200" b="1" dirty="0">
                <a:solidFill>
                  <a:srgbClr val="003366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 del </a:t>
            </a:r>
            <a:r>
              <a:rPr lang="en-US" sz="3200" b="1" dirty="0" err="1">
                <a:solidFill>
                  <a:srgbClr val="003366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Distretto</a:t>
            </a:r>
            <a:r>
              <a:rPr lang="en-US" sz="3200" b="1" dirty="0">
                <a:solidFill>
                  <a:srgbClr val="003366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coinvolte</a:t>
            </a:r>
            <a:endParaRPr lang="en-US" sz="3200" b="1" dirty="0">
              <a:solidFill>
                <a:srgbClr val="003366"/>
              </a:solidFill>
              <a:ea typeface="ヒラギノ角ゴ Pro W3" charset="0"/>
              <a:cs typeface="ヒラギノ角ゴ Pro W3" charset="0"/>
              <a:sym typeface="Eurostile" charset="0"/>
            </a:endParaRPr>
          </a:p>
          <a:p>
            <a:pPr eaLnBrk="1" hangingPunct="1">
              <a:tabLst>
                <a:tab pos="204788" algn="l"/>
              </a:tabLst>
            </a:pPr>
            <a:r>
              <a:rPr lang="it-IT" sz="2000" dirty="0">
                <a:solidFill>
                  <a:schemeClr val="tx2"/>
                </a:solidFill>
                <a:latin typeface="Calibri" charset="0"/>
              </a:rPr>
              <a:t>Attività di Ricerca/Sviluppo - servizi richiesti dalle aziende</a:t>
            </a:r>
            <a:r>
              <a:rPr lang="en-US" sz="2000" b="1" dirty="0">
                <a:solidFill>
                  <a:srgbClr val="003366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 </a:t>
            </a:r>
          </a:p>
        </p:txBody>
      </p:sp>
      <p:sp>
        <p:nvSpPr>
          <p:cNvPr id="35844" name="Segnaposto contenuto 2"/>
          <p:cNvSpPr>
            <a:spLocks/>
          </p:cNvSpPr>
          <p:nvPr/>
        </p:nvSpPr>
        <p:spPr bwMode="auto">
          <a:xfrm>
            <a:off x="179388" y="1412875"/>
            <a:ext cx="4392612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4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Progetti </a:t>
            </a:r>
            <a:r>
              <a:rPr lang="it-IT" sz="24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realizzati: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it-IT" sz="2400" b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27 (2015)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it-IT" sz="2400" b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400" b="1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43 </a:t>
            </a:r>
            <a:r>
              <a:rPr lang="it-IT" sz="2400" b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(2016)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4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finanziati per 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it-IT" sz="24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 200.000€ nel 2015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it-IT" sz="24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330.000</a:t>
            </a:r>
            <a:r>
              <a:rPr lang="it-IT" sz="24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€ nel 2016</a:t>
            </a:r>
          </a:p>
        </p:txBody>
      </p:sp>
      <p:grpSp>
        <p:nvGrpSpPr>
          <p:cNvPr id="26629" name="Gruppo 1"/>
          <p:cNvGrpSpPr>
            <a:grpSpLocks/>
          </p:cNvGrpSpPr>
          <p:nvPr/>
        </p:nvGrpSpPr>
        <p:grpSpPr bwMode="auto">
          <a:xfrm>
            <a:off x="4465638" y="1844675"/>
            <a:ext cx="4427537" cy="4248150"/>
            <a:chOff x="4284663" y="2060575"/>
            <a:chExt cx="4427537" cy="4248150"/>
          </a:xfrm>
        </p:grpSpPr>
        <p:pic>
          <p:nvPicPr>
            <p:cNvPr id="26630" name="Grafico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663" y="2420938"/>
              <a:ext cx="4427537" cy="3887787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1" name="CasellaDiTesto 4"/>
            <p:cNvSpPr txBox="1">
              <a:spLocks noChangeArrowheads="1"/>
            </p:cNvSpPr>
            <p:nvPr/>
          </p:nvSpPr>
          <p:spPr bwMode="auto">
            <a:xfrm>
              <a:off x="4716463" y="2060575"/>
              <a:ext cx="377983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it-IT" sz="1800" b="1">
                  <a:solidFill>
                    <a:schemeClr val="tx2"/>
                  </a:solidFill>
                  <a:latin typeface="Calibri" charset="0"/>
                </a:rPr>
                <a:t>Settori di provenienza delle richieste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53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>
            <a:cxnSpLocks noChangeShapeType="1"/>
          </p:cNvCxnSpPr>
          <p:nvPr/>
        </p:nvCxnSpPr>
        <p:spPr bwMode="auto">
          <a:xfrm>
            <a:off x="684213" y="1125538"/>
            <a:ext cx="79930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2" name="Segnaposto numero diapositiva 10"/>
          <p:cNvSpPr txBox="1">
            <a:spLocks noGrp="1"/>
          </p:cNvSpPr>
          <p:nvPr/>
        </p:nvSpPr>
        <p:spPr bwMode="auto">
          <a:xfrm>
            <a:off x="6732588" y="62372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2F82A0DB-8D0D-9447-B8CD-236B4FD43EBF}" type="slidenum">
              <a:rPr lang="it-IT" sz="1200">
                <a:solidFill>
                  <a:srgbClr val="898989"/>
                </a:solidFill>
                <a:latin typeface="Calibri" charset="0"/>
              </a:rPr>
              <a:pPr algn="r" eaLnBrk="1" hangingPunct="1"/>
              <a:t>16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3" name="Rettangolo 6"/>
          <p:cNvSpPr>
            <a:spLocks noChangeArrowheads="1"/>
          </p:cNvSpPr>
          <p:nvPr/>
        </p:nvSpPr>
        <p:spPr bwMode="auto">
          <a:xfrm>
            <a:off x="185738" y="1557338"/>
            <a:ext cx="52371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3100" b="1">
                <a:solidFill>
                  <a:srgbClr val="FF0000"/>
                </a:solidFill>
                <a:latin typeface="GillSans" charset="0"/>
                <a:ea typeface="ヒラギノ角ゴ Pro W3" charset="0"/>
                <a:cs typeface="ヒラギノ角ゴ Pro W3" charset="0"/>
                <a:sym typeface="GillSans" charset="0"/>
              </a:rPr>
              <a:t>Bando Ricerca Laboratori :</a:t>
            </a:r>
          </a:p>
        </p:txBody>
      </p:sp>
      <p:sp>
        <p:nvSpPr>
          <p:cNvPr id="30724" name="Titolo 3"/>
          <p:cNvSpPr>
            <a:spLocks/>
          </p:cNvSpPr>
          <p:nvPr/>
        </p:nvSpPr>
        <p:spPr bwMode="auto">
          <a:xfrm>
            <a:off x="611188" y="260350"/>
            <a:ext cx="81724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SzPct val="171000"/>
            </a:pPr>
            <a:r>
              <a:rPr lang="it-IT" sz="3200" b="1">
                <a:solidFill>
                  <a:srgbClr val="003366"/>
                </a:solidFill>
                <a:ea typeface="ヒラギノ角ゴ Pro W3" charset="0"/>
                <a:cs typeface="ヒラギノ角ゴ Pro W3" charset="0"/>
                <a:sym typeface="GillSans" charset="0"/>
              </a:rPr>
              <a:t>Bandi Ricerca Regione ER</a:t>
            </a:r>
          </a:p>
        </p:txBody>
      </p:sp>
      <p:sp>
        <p:nvSpPr>
          <p:cNvPr id="30725" name="Rettangolo 6"/>
          <p:cNvSpPr>
            <a:spLocks noChangeArrowheads="1"/>
          </p:cNvSpPr>
          <p:nvPr/>
        </p:nvSpPr>
        <p:spPr bwMode="auto">
          <a:xfrm>
            <a:off x="179388" y="3716338"/>
            <a:ext cx="46926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3100" b="1">
                <a:solidFill>
                  <a:srgbClr val="FF0000"/>
                </a:solidFill>
                <a:latin typeface="GillSans" charset="0"/>
                <a:ea typeface="ヒラギノ角ゴ Pro W3" charset="0"/>
                <a:cs typeface="ヒラギノ角ゴ Pro W3" charset="0"/>
                <a:sym typeface="GillSans" charset="0"/>
              </a:rPr>
              <a:t>Bando Ricerca Imprese: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106488" y="2416175"/>
          <a:ext cx="6842124" cy="933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0708"/>
                <a:gridCol w="2280708"/>
                <a:gridCol w="2280708"/>
              </a:tblGrid>
              <a:tr h="56210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 totale</a:t>
                      </a:r>
                    </a:p>
                  </a:txBody>
                  <a:tcPr marL="12703" marR="12703" marT="1271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Finanziamento POR-</a:t>
                      </a:r>
                      <a:r>
                        <a:rPr lang="it-IT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FESR</a:t>
                      </a:r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1271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Finanziamento TPM per ricerca</a:t>
                      </a:r>
                    </a:p>
                  </a:txBody>
                  <a:tcPr marL="12703" marR="12703" marT="12717" marB="0" anchor="ctr"/>
                </a:tc>
              </a:tr>
              <a:tr h="3713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€4,148,731.50 </a:t>
                      </a:r>
                    </a:p>
                  </a:txBody>
                  <a:tcPr marL="12703" marR="12703" marT="1271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€2,989,762.05 </a:t>
                      </a:r>
                    </a:p>
                  </a:txBody>
                  <a:tcPr marL="12703" marR="12703" marT="1271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€1,492,156.40 </a:t>
                      </a:r>
                    </a:p>
                  </a:txBody>
                  <a:tcPr marL="12703" marR="12703" marT="12717" marB="0" anchor="ctr"/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1258888" y="4652963"/>
          <a:ext cx="6842124" cy="947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0708"/>
                <a:gridCol w="2280708"/>
                <a:gridCol w="2280708"/>
              </a:tblGrid>
              <a:tr h="57657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 totale</a:t>
                      </a:r>
                    </a:p>
                  </a:txBody>
                  <a:tcPr marL="12703" marR="12703" marT="12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Finanziamento POR-</a:t>
                      </a:r>
                      <a:r>
                        <a:rPr lang="it-IT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FESR</a:t>
                      </a:r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3" marR="12703" marT="12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Finanziamento TPM per ricerca</a:t>
                      </a:r>
                    </a:p>
                  </a:txBody>
                  <a:tcPr marL="12703" marR="12703" marT="12711" marB="0" anchor="ctr"/>
                </a:tc>
              </a:tr>
              <a:tr h="37116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€7,163,619.10 </a:t>
                      </a:r>
                    </a:p>
                  </a:txBody>
                  <a:tcPr marL="12703" marR="12703" marT="12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€2,957,073.50 </a:t>
                      </a:r>
                    </a:p>
                  </a:txBody>
                  <a:tcPr marL="12703" marR="12703" marT="12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€470,000.00 </a:t>
                      </a:r>
                    </a:p>
                  </a:txBody>
                  <a:tcPr marL="12703" marR="12703" marT="1271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833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>
            <a:cxnSpLocks noChangeShapeType="1"/>
          </p:cNvCxnSpPr>
          <p:nvPr/>
        </p:nvCxnSpPr>
        <p:spPr bwMode="auto">
          <a:xfrm>
            <a:off x="539750" y="1268413"/>
            <a:ext cx="79930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0" name="Segnaposto numero diapositiva 10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F51B9E9-BADB-724C-81EF-95FF46599074}" type="slidenum">
              <a:rPr lang="it-IT" sz="1200">
                <a:solidFill>
                  <a:srgbClr val="898989"/>
                </a:solidFill>
                <a:latin typeface="Calibri" charset="0"/>
              </a:rPr>
              <a:pPr algn="r" eaLnBrk="1" hangingPunct="1"/>
              <a:t>17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1" name="Rectangle 2"/>
          <p:cNvSpPr>
            <a:spLocks/>
          </p:cNvSpPr>
          <p:nvPr/>
        </p:nvSpPr>
        <p:spPr bwMode="auto">
          <a:xfrm>
            <a:off x="2627313" y="333375"/>
            <a:ext cx="43211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tabLst>
                <a:tab pos="204788" algn="l"/>
              </a:tabLst>
            </a:pPr>
            <a:r>
              <a:rPr lang="en-US" sz="3200" b="1">
                <a:solidFill>
                  <a:srgbClr val="003366"/>
                </a:solidFill>
                <a:ea typeface="ヒラギノ角ゴ Pro W3" charset="0"/>
                <a:cs typeface="ヒラギノ角ゴ Pro W3" charset="0"/>
                <a:sym typeface="Eurostile" charset="0"/>
              </a:rPr>
              <a:t>Comunicazione </a:t>
            </a:r>
          </a:p>
        </p:txBody>
      </p:sp>
      <p:sp>
        <p:nvSpPr>
          <p:cNvPr id="32772" name="Segnaposto contenuto 2"/>
          <p:cNvSpPr>
            <a:spLocks/>
          </p:cNvSpPr>
          <p:nvPr/>
        </p:nvSpPr>
        <p:spPr bwMode="auto">
          <a:xfrm>
            <a:off x="682625" y="1814513"/>
            <a:ext cx="7993063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0"/>
              <a:buChar char="Ø"/>
            </a:pPr>
            <a:r>
              <a:rPr lang="it-IT" sz="2800" dirty="0">
                <a:solidFill>
                  <a:schemeClr val="tx2"/>
                </a:solidFill>
                <a:latin typeface="Calibri" charset="0"/>
              </a:rPr>
              <a:t>32 eventi di comunicazione pubblica, 657 partecipanti coinvolti provenienti da 228 aziende, 88 enti e 16 associazioni</a:t>
            </a:r>
          </a:p>
          <a:p>
            <a:pPr marL="342900" indent="-342900">
              <a:spcBef>
                <a:spcPct val="20000"/>
              </a:spcBef>
              <a:buFont typeface="Wingdings" charset="0"/>
              <a:buChar char="Ø"/>
            </a:pPr>
            <a:r>
              <a:rPr lang="it-IT" sz="2800" dirty="0">
                <a:solidFill>
                  <a:schemeClr val="tx2"/>
                </a:solidFill>
                <a:latin typeface="Calibri" charset="0"/>
              </a:rPr>
              <a:t>21 corsi di formazione interna</a:t>
            </a:r>
          </a:p>
          <a:p>
            <a:pPr marL="342900" indent="-342900">
              <a:spcBef>
                <a:spcPct val="20000"/>
              </a:spcBef>
              <a:buFont typeface="Wingdings" charset="0"/>
              <a:buChar char="Ø"/>
            </a:pPr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20 </a:t>
            </a:r>
            <a:r>
              <a:rPr lang="it-IT" sz="2800" dirty="0">
                <a:solidFill>
                  <a:schemeClr val="tx2"/>
                </a:solidFill>
                <a:latin typeface="Calibri" charset="0"/>
              </a:rPr>
              <a:t>happy hour tecnici </a:t>
            </a:r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partecipanti </a:t>
            </a:r>
            <a:r>
              <a:rPr lang="it-IT" sz="2800" dirty="0">
                <a:solidFill>
                  <a:schemeClr val="tx2"/>
                </a:solidFill>
                <a:latin typeface="Calibri" charset="0"/>
              </a:rPr>
              <a:t>aziende e studenti</a:t>
            </a:r>
          </a:p>
          <a:p>
            <a:pPr marL="342900" indent="-342900">
              <a:spcBef>
                <a:spcPct val="20000"/>
              </a:spcBef>
              <a:buFont typeface="Wingdings" charset="0"/>
              <a:buChar char="Ø"/>
            </a:pPr>
            <a:r>
              <a:rPr lang="it-IT" sz="2800" dirty="0">
                <a:solidFill>
                  <a:schemeClr val="tx2"/>
                </a:solidFill>
                <a:latin typeface="Calibri" charset="0"/>
              </a:rPr>
              <a:t>Visite da parte di 7 delegazioni internazionali provenienti da 18 paesi</a:t>
            </a:r>
          </a:p>
          <a:p>
            <a:pPr marL="342900" indent="-342900">
              <a:spcBef>
                <a:spcPct val="20000"/>
              </a:spcBef>
              <a:buFont typeface="Wingdings" charset="0"/>
              <a:buChar char="Ø"/>
            </a:pPr>
            <a:endParaRPr lang="it-IT" sz="2800" b="1" dirty="0">
              <a:solidFill>
                <a:schemeClr val="tx2"/>
              </a:solidFill>
              <a:latin typeface="Calibri" charset="0"/>
            </a:endParaRPr>
          </a:p>
          <a:p>
            <a:pPr marL="342900" indent="-342900">
              <a:spcBef>
                <a:spcPct val="20000"/>
              </a:spcBef>
              <a:buFont typeface="Wingdings" charset="0"/>
              <a:buChar char="Ø"/>
            </a:pPr>
            <a:endParaRPr lang="it-IT" sz="2800" dirty="0">
              <a:solidFill>
                <a:schemeClr val="tx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3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>
            <a:cxnSpLocks noChangeShapeType="1"/>
          </p:cNvCxnSpPr>
          <p:nvPr/>
        </p:nvCxnSpPr>
        <p:spPr bwMode="auto">
          <a:xfrm>
            <a:off x="684213" y="1125538"/>
            <a:ext cx="79930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4" name="Segnaposto numero diapositiva 10"/>
          <p:cNvSpPr txBox="1">
            <a:spLocks noGrp="1"/>
          </p:cNvSpPr>
          <p:nvPr/>
        </p:nvSpPr>
        <p:spPr bwMode="auto">
          <a:xfrm>
            <a:off x="6732588" y="62372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EE7DBF83-150C-214C-9E44-4459595E4B64}" type="slidenum">
              <a:rPr lang="it-IT" sz="1200">
                <a:solidFill>
                  <a:srgbClr val="898989"/>
                </a:solidFill>
                <a:latin typeface="Calibri" charset="0"/>
              </a:rPr>
              <a:pPr algn="r" eaLnBrk="1" hangingPunct="1"/>
              <a:t>18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8915" name="Rettangolo 8"/>
          <p:cNvSpPr>
            <a:spLocks noChangeArrowheads="1"/>
          </p:cNvSpPr>
          <p:nvPr/>
        </p:nvSpPr>
        <p:spPr bwMode="auto">
          <a:xfrm>
            <a:off x="863600" y="1268413"/>
            <a:ext cx="781208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C9CD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5000"/>
              </a:spcBef>
              <a:buFont typeface="Wingdings" charset="0"/>
              <a:buChar char="ü"/>
            </a:pPr>
            <a:r>
              <a:rPr lang="it-IT" sz="3200" b="1">
                <a:solidFill>
                  <a:schemeClr val="tx2"/>
                </a:solidFill>
              </a:rPr>
              <a:t>Allargamento del network</a:t>
            </a:r>
          </a:p>
          <a:p>
            <a:pPr eaLnBrk="1" hangingPunct="1">
              <a:lnSpc>
                <a:spcPct val="120000"/>
              </a:lnSpc>
              <a:spcBef>
                <a:spcPct val="25000"/>
              </a:spcBef>
              <a:buFont typeface="Wingdings" charset="0"/>
              <a:buChar char="ü"/>
            </a:pPr>
            <a:r>
              <a:rPr lang="it-IT" sz="3200" b="1">
                <a:solidFill>
                  <a:schemeClr val="tx2"/>
                </a:solidFill>
              </a:rPr>
              <a:t>Diversificazione dei mercati di riferimento</a:t>
            </a:r>
          </a:p>
          <a:p>
            <a:pPr marL="1828800" lvl="3" indent="-457200" eaLnBrk="1" hangingPunct="1">
              <a:lnSpc>
                <a:spcPct val="120000"/>
              </a:lnSpc>
              <a:spcBef>
                <a:spcPct val="25000"/>
              </a:spcBef>
              <a:buFont typeface="Wingdings" charset="0"/>
              <a:buChar char="§"/>
            </a:pPr>
            <a:r>
              <a:rPr lang="it-IT" sz="2400" b="1">
                <a:solidFill>
                  <a:schemeClr val="tx2"/>
                </a:solidFill>
              </a:rPr>
              <a:t>Farmaceutico</a:t>
            </a:r>
          </a:p>
          <a:p>
            <a:pPr marL="1828800" lvl="3" indent="-457200" eaLnBrk="1" hangingPunct="1">
              <a:lnSpc>
                <a:spcPct val="120000"/>
              </a:lnSpc>
              <a:spcBef>
                <a:spcPct val="25000"/>
              </a:spcBef>
              <a:buFont typeface="Wingdings" charset="0"/>
              <a:buChar char="§"/>
            </a:pPr>
            <a:r>
              <a:rPr lang="it-IT" sz="2400" b="1">
                <a:solidFill>
                  <a:schemeClr val="tx2"/>
                </a:solidFill>
              </a:rPr>
              <a:t>Alimentare</a:t>
            </a:r>
          </a:p>
          <a:p>
            <a:pPr eaLnBrk="1" hangingPunct="1">
              <a:lnSpc>
                <a:spcPct val="120000"/>
              </a:lnSpc>
              <a:spcBef>
                <a:spcPct val="25000"/>
              </a:spcBef>
              <a:buFont typeface="Wingdings" charset="0"/>
              <a:buChar char="ü"/>
            </a:pPr>
            <a:r>
              <a:rPr lang="it-IT" sz="3200" b="1">
                <a:solidFill>
                  <a:schemeClr val="tx2"/>
                </a:solidFill>
              </a:rPr>
              <a:t>Internazionalizzazione del Tecnopolo Biomedicale</a:t>
            </a:r>
          </a:p>
          <a:p>
            <a:pPr eaLnBrk="1" hangingPunct="1">
              <a:lnSpc>
                <a:spcPct val="120000"/>
              </a:lnSpc>
              <a:spcBef>
                <a:spcPct val="25000"/>
              </a:spcBef>
            </a:pPr>
            <a:endParaRPr lang="it-IT" sz="3200" b="1">
              <a:solidFill>
                <a:schemeClr val="tx2"/>
              </a:solidFill>
            </a:endParaRPr>
          </a:p>
        </p:txBody>
      </p:sp>
      <p:sp>
        <p:nvSpPr>
          <p:cNvPr id="38916" name="Titolo 3"/>
          <p:cNvSpPr>
            <a:spLocks/>
          </p:cNvSpPr>
          <p:nvPr/>
        </p:nvSpPr>
        <p:spPr bwMode="auto">
          <a:xfrm>
            <a:off x="611188" y="260350"/>
            <a:ext cx="81724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SzPct val="171000"/>
            </a:pPr>
            <a:r>
              <a:rPr lang="it-IT" sz="3200" b="1">
                <a:solidFill>
                  <a:srgbClr val="003366"/>
                </a:solidFill>
                <a:ea typeface="ヒラギノ角ゴ Pro W3" charset="0"/>
                <a:cs typeface="ヒラギノ角ゴ Pro W3" charset="0"/>
                <a:sym typeface="GillSans" charset="0"/>
              </a:rPr>
              <a:t>I prossimi obiettivi del TPM</a:t>
            </a:r>
          </a:p>
        </p:txBody>
      </p:sp>
    </p:spTree>
    <p:extLst>
      <p:ext uri="{BB962C8B-B14F-4D97-AF65-F5344CB8AC3E}">
        <p14:creationId xmlns:p14="http://schemas.microsoft.com/office/powerpoint/2010/main" val="773079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>
            <a:cxnSpLocks noChangeShapeType="1"/>
          </p:cNvCxnSpPr>
          <p:nvPr/>
        </p:nvCxnSpPr>
        <p:spPr bwMode="auto">
          <a:xfrm>
            <a:off x="684213" y="1125538"/>
            <a:ext cx="79930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2" name="Segnaposto numero diapositiva 10"/>
          <p:cNvSpPr txBox="1">
            <a:spLocks noGrp="1"/>
          </p:cNvSpPr>
          <p:nvPr/>
        </p:nvSpPr>
        <p:spPr bwMode="auto">
          <a:xfrm>
            <a:off x="6732588" y="62372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265A1D64-AC47-2A4B-AC4A-B503925990C4}" type="slidenum">
              <a:rPr lang="it-IT" sz="1200">
                <a:solidFill>
                  <a:srgbClr val="898989"/>
                </a:solidFill>
                <a:latin typeface="Calibri" charset="0"/>
              </a:rPr>
              <a:pPr algn="r" eaLnBrk="1" hangingPunct="1"/>
              <a:t>19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0963" name="Rettangolo 8"/>
          <p:cNvSpPr>
            <a:spLocks noChangeArrowheads="1"/>
          </p:cNvSpPr>
          <p:nvPr/>
        </p:nvSpPr>
        <p:spPr bwMode="auto">
          <a:xfrm>
            <a:off x="863600" y="1268413"/>
            <a:ext cx="781208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C9CD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5000"/>
              </a:spcBef>
              <a:buFont typeface="Wingdings" charset="0"/>
              <a:buChar char="ü"/>
            </a:pPr>
            <a:endParaRPr lang="it-IT" altLang="ja-JP" sz="3200" b="1">
              <a:solidFill>
                <a:schemeClr val="tx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25000"/>
              </a:spcBef>
              <a:buFont typeface="Wingdings" charset="0"/>
              <a:buChar char="ü"/>
            </a:pPr>
            <a:r>
              <a:rPr lang="it-IT" altLang="ja-JP" sz="3200" b="1">
                <a:solidFill>
                  <a:schemeClr val="tx2"/>
                </a:solidFill>
              </a:rPr>
              <a:t>Incubatore di imprese - TPM Cube</a:t>
            </a:r>
          </a:p>
          <a:p>
            <a:pPr eaLnBrk="1" hangingPunct="1">
              <a:lnSpc>
                <a:spcPct val="120000"/>
              </a:lnSpc>
              <a:spcBef>
                <a:spcPct val="25000"/>
              </a:spcBef>
              <a:buFont typeface="Wingdings" charset="0"/>
              <a:buChar char="ü"/>
            </a:pPr>
            <a:r>
              <a:rPr lang="it-IT" altLang="ja-JP" sz="3200" b="1">
                <a:solidFill>
                  <a:schemeClr val="tx2"/>
                </a:solidFill>
              </a:rPr>
              <a:t>Attivazione dottorato di ricerca industriale</a:t>
            </a:r>
          </a:p>
          <a:p>
            <a:pPr lvl="2" eaLnBrk="1" hangingPunct="1">
              <a:lnSpc>
                <a:spcPct val="120000"/>
              </a:lnSpc>
              <a:spcBef>
                <a:spcPct val="25000"/>
              </a:spcBef>
            </a:pPr>
            <a:endParaRPr lang="it-IT" altLang="ja-JP" sz="3200" b="1">
              <a:solidFill>
                <a:schemeClr val="tx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25000"/>
              </a:spcBef>
            </a:pPr>
            <a:endParaRPr lang="it-IT" sz="3200" b="1">
              <a:solidFill>
                <a:schemeClr val="tx2"/>
              </a:solidFill>
            </a:endParaRPr>
          </a:p>
        </p:txBody>
      </p:sp>
      <p:sp>
        <p:nvSpPr>
          <p:cNvPr id="40964" name="Titolo 3"/>
          <p:cNvSpPr>
            <a:spLocks/>
          </p:cNvSpPr>
          <p:nvPr/>
        </p:nvSpPr>
        <p:spPr bwMode="auto">
          <a:xfrm>
            <a:off x="611188" y="260350"/>
            <a:ext cx="81724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SzPct val="171000"/>
            </a:pPr>
            <a:r>
              <a:rPr lang="it-IT" sz="3200" b="1">
                <a:solidFill>
                  <a:srgbClr val="003366"/>
                </a:solidFill>
                <a:ea typeface="ヒラギノ角ゴ Pro W3" charset="0"/>
                <a:cs typeface="ヒラギノ角ゴ Pro W3" charset="0"/>
                <a:sym typeface="GillSans" charset="0"/>
              </a:rPr>
              <a:t>I prossimi obiettivi del TPM</a:t>
            </a:r>
          </a:p>
        </p:txBody>
      </p:sp>
    </p:spTree>
    <p:extLst>
      <p:ext uri="{BB962C8B-B14F-4D97-AF65-F5344CB8AC3E}">
        <p14:creationId xmlns:p14="http://schemas.microsoft.com/office/powerpoint/2010/main" val="3557832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980660"/>
            <a:ext cx="9236847" cy="129618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Futura-Book" pitchFamily="2" charset="0"/>
              </a:rPr>
              <a:t>IL SETTORE dei dispositivi medici in Emilia-Romagna</a:t>
            </a:r>
            <a:endParaRPr lang="en-US" b="1" dirty="0">
              <a:latin typeface="Futura-Book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15520" y="4293120"/>
            <a:ext cx="601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Le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aziende del settore in Emilia-Romagna sono </a:t>
            </a:r>
            <a:r>
              <a:rPr lang="it-IT" sz="2200" b="1" dirty="0" smtClean="0">
                <a:solidFill>
                  <a:srgbClr val="004F88"/>
                </a:solidFill>
                <a:latin typeface="Futura-Book" pitchFamily="2" charset="0"/>
              </a:rPr>
              <a:t>511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,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pari al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11,7%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del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dato nazionale. Gli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addetti del settore occupati in Emilia-Romagna risultano circa </a:t>
            </a:r>
            <a:r>
              <a:rPr lang="it-IT" sz="2200" b="1" dirty="0" smtClean="0">
                <a:solidFill>
                  <a:srgbClr val="004F88"/>
                </a:solidFill>
                <a:latin typeface="Futura-Book" pitchFamily="2" charset="0"/>
              </a:rPr>
              <a:t>9.600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,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il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13,6% del dato nazionale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070" y="4149100"/>
            <a:ext cx="2038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23410" y="2564880"/>
            <a:ext cx="85691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L’Emilia-Romagna è la regione italiana a maggior vocazione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industriale. Le imprese di produzione costituiscono il 65,4% del totale, rispetto a quelle di distribuzione e di servizi che rappresentano rispettivamente il 31,1% e il 3,5%.</a:t>
            </a:r>
            <a:endParaRPr lang="it-IT" sz="2200" dirty="0">
              <a:solidFill>
                <a:srgbClr val="004F88"/>
              </a:solidFill>
              <a:latin typeface="Futura-Book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88932" r="52646" b="8885"/>
          <a:stretch/>
        </p:blipFill>
        <p:spPr bwMode="auto">
          <a:xfrm>
            <a:off x="323410" y="6381410"/>
            <a:ext cx="3247383" cy="21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553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7430" y="2772215"/>
            <a:ext cx="8352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125000"/>
              <a:defRPr/>
            </a:pPr>
            <a:r>
              <a:rPr lang="it-IT" sz="3200" b="1" cap="all" dirty="0" smtClean="0">
                <a:solidFill>
                  <a:srgbClr val="004F88"/>
                </a:solidFill>
                <a:latin typeface="Futura-Book" pitchFamily="2" charset="0"/>
                <a:ea typeface="B Futura Bold"/>
                <a:cs typeface="B Futura Bold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004303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410" y="1412720"/>
            <a:ext cx="8228707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Futura-Book" pitchFamily="2" charset="0"/>
              </a:rPr>
              <a:t>IL TESSUTO IMPRENDITORIALE DELLA PROVINCIA DI MODENA</a:t>
            </a:r>
            <a:endParaRPr lang="en-US" b="1" dirty="0">
              <a:latin typeface="Futura-Book" pitchFamily="2" charset="0"/>
            </a:endParaRPr>
          </a:p>
        </p:txBody>
      </p:sp>
      <p:pic>
        <p:nvPicPr>
          <p:cNvPr id="3076" name="Picture 4" descr="http://www.tradizionesaporimodena.it/documenti/immagini/sassolino_modena/emiro-moden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20" y="2132820"/>
            <a:ext cx="5350030" cy="37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464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"/>
          <p:cNvSpPr>
            <a:spLocks noGrp="1"/>
          </p:cNvSpPr>
          <p:nvPr>
            <p:ph type="body" sz="quarter" idx="4294967295"/>
          </p:nvPr>
        </p:nvSpPr>
        <p:spPr>
          <a:xfrm>
            <a:off x="1691600" y="548600"/>
            <a:ext cx="5976830" cy="7508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800" b="1" dirty="0" smtClean="0">
                <a:latin typeface="Futura-Book" pitchFamily="2" charset="0"/>
              </a:rPr>
              <a:t>Il Settore dei dispositivi medici in Emilia-Romagna</a:t>
            </a:r>
            <a:endParaRPr lang="en-US" sz="2800" b="1" dirty="0">
              <a:latin typeface="Futura-Book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7430" y="1844881"/>
            <a:ext cx="396055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b="1" dirty="0">
                <a:solidFill>
                  <a:srgbClr val="004F88"/>
                </a:solidFill>
                <a:latin typeface="Futura-Book" pitchFamily="2" charset="0"/>
              </a:rPr>
              <a:t>Modena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 è la seconda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provincia dell’Emilia-Romagna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per concentrazione di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imprese del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settore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nella regione,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accogliendone il </a:t>
            </a:r>
            <a:r>
              <a:rPr lang="it-IT" sz="2200" b="1" dirty="0" smtClean="0">
                <a:solidFill>
                  <a:srgbClr val="004F88"/>
                </a:solidFill>
                <a:latin typeface="Futura-Book" pitchFamily="2" charset="0"/>
              </a:rPr>
              <a:t>24,7%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. Per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contro risulta essere la prima per numero di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addetti: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offre occupazione al </a:t>
            </a:r>
            <a:r>
              <a:rPr lang="it-IT" sz="2200" b="1" dirty="0" smtClean="0">
                <a:solidFill>
                  <a:srgbClr val="004F88"/>
                </a:solidFill>
                <a:latin typeface="Futura-Book" pitchFamily="2" charset="0"/>
              </a:rPr>
              <a:t>40%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degli addetti impiegati nella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regione e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contribuisce al </a:t>
            </a:r>
            <a:r>
              <a:rPr lang="it-IT" sz="2200" b="1" dirty="0" smtClean="0">
                <a:solidFill>
                  <a:srgbClr val="004F88"/>
                </a:solidFill>
                <a:latin typeface="Futura-Book" pitchFamily="2" charset="0"/>
              </a:rPr>
              <a:t>32,7%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del fatturato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dell’Emilia-Romagna.</a:t>
            </a:r>
            <a:endParaRPr lang="it-IT" sz="2200" dirty="0">
              <a:solidFill>
                <a:srgbClr val="004F88"/>
              </a:solidFill>
              <a:latin typeface="Futura-Book" pitchFamily="2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4427980" y="1772770"/>
            <a:ext cx="4644010" cy="4032560"/>
            <a:chOff x="-307920" y="1709140"/>
            <a:chExt cx="7484956" cy="493472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37" t="48188" r="30127" b="10955"/>
            <a:stretch/>
          </p:blipFill>
          <p:spPr bwMode="auto">
            <a:xfrm>
              <a:off x="899490" y="1709140"/>
              <a:ext cx="6277546" cy="493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02" t="48188" r="64716" b="10955"/>
            <a:stretch/>
          </p:blipFill>
          <p:spPr bwMode="auto">
            <a:xfrm>
              <a:off x="-307920" y="1709140"/>
              <a:ext cx="1546411" cy="493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ttangolo 2"/>
          <p:cNvSpPr/>
          <p:nvPr/>
        </p:nvSpPr>
        <p:spPr>
          <a:xfrm>
            <a:off x="4679380" y="3468207"/>
            <a:ext cx="4392610" cy="32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88932" r="52646" b="8885"/>
          <a:stretch/>
        </p:blipFill>
        <p:spPr bwMode="auto">
          <a:xfrm>
            <a:off x="323410" y="6381410"/>
            <a:ext cx="3247383" cy="21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296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"/>
          <p:cNvSpPr>
            <a:spLocks noGrp="1"/>
          </p:cNvSpPr>
          <p:nvPr>
            <p:ph type="body" sz="quarter" idx="4294967295"/>
          </p:nvPr>
        </p:nvSpPr>
        <p:spPr>
          <a:xfrm>
            <a:off x="1691600" y="620610"/>
            <a:ext cx="5544770" cy="966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 smtClean="0">
                <a:latin typeface="Futura-Book" pitchFamily="2" charset="0"/>
              </a:rPr>
              <a:t>Il Settore dei dispositivi medici in Emilia-Romagna</a:t>
            </a:r>
            <a:endParaRPr lang="en-US" sz="2400" b="1" dirty="0">
              <a:latin typeface="Futura-Book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7429" y="1852403"/>
            <a:ext cx="598782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Le imprese del settore vantano una </a:t>
            </a:r>
            <a:r>
              <a:rPr lang="it-IT" sz="2200" b="1" dirty="0">
                <a:solidFill>
                  <a:srgbClr val="004F88"/>
                </a:solidFill>
                <a:latin typeface="Futura-Book" pitchFamily="2" charset="0"/>
              </a:rPr>
              <a:t>forte vocazione industriale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: il 77% sono aziende di produzione, contro una media regionale pari al 65,4%.</a:t>
            </a:r>
          </a:p>
          <a:p>
            <a:endParaRPr lang="it-IT" sz="2200" dirty="0" smtClean="0">
              <a:solidFill>
                <a:srgbClr val="004F88"/>
              </a:solidFill>
              <a:latin typeface="Futura-Book" pitchFamily="2" charset="0"/>
            </a:endParaRPr>
          </a:p>
          <a:p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Nella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provincia di Modena il settore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è caratterizzato dalla prevalenza di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aziende di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micro e piccole dimensioni (62%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e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28%).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6434493" y="3308038"/>
            <a:ext cx="2818157" cy="1273122"/>
            <a:chOff x="6093851" y="1495595"/>
            <a:chExt cx="3024546" cy="1426995"/>
          </a:xfrm>
        </p:grpSpPr>
        <p:pic>
          <p:nvPicPr>
            <p:cNvPr id="6" name="Picture 2" descr="http://www.studiolegalebbv.it/public/icona-per-le-imprese102208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070" y="1896242"/>
              <a:ext cx="936470" cy="936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studiolegalebbv.it/public/icona-per-le-imprese102208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402" y="1495595"/>
              <a:ext cx="1426995" cy="1426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studiolegalebbv.it/public/icona-per-le-imprese102208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2777" y="1671757"/>
              <a:ext cx="1224170" cy="1224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ttangolo 9"/>
            <p:cNvSpPr/>
            <p:nvPr/>
          </p:nvSpPr>
          <p:spPr>
            <a:xfrm>
              <a:off x="6620265" y="2636890"/>
              <a:ext cx="576080" cy="263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 smtClean="0">
                  <a:solidFill>
                    <a:schemeClr val="tx2"/>
                  </a:solidFill>
                  <a:latin typeface="Futura Book"/>
                </a:rPr>
                <a:t>28%</a:t>
              </a:r>
              <a:endParaRPr lang="it-IT" sz="1100" b="1" dirty="0">
                <a:solidFill>
                  <a:schemeClr val="tx2"/>
                </a:solidFill>
                <a:latin typeface="Futura Book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7306822" y="2636890"/>
              <a:ext cx="576080" cy="263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 smtClean="0">
                  <a:solidFill>
                    <a:schemeClr val="tx2"/>
                  </a:solidFill>
                  <a:latin typeface="Futura Book"/>
                </a:rPr>
                <a:t>8%</a:t>
              </a:r>
              <a:endParaRPr lang="it-IT" sz="1100" b="1" dirty="0">
                <a:solidFill>
                  <a:schemeClr val="tx2"/>
                </a:solidFill>
                <a:latin typeface="Futura Book"/>
              </a:endParaRP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8116859" y="2636890"/>
              <a:ext cx="576080" cy="263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 smtClean="0">
                  <a:solidFill>
                    <a:schemeClr val="tx2"/>
                  </a:solidFill>
                  <a:latin typeface="Futura Book"/>
                </a:rPr>
                <a:t>2%</a:t>
              </a:r>
              <a:endParaRPr lang="it-IT" sz="1100" b="1" dirty="0">
                <a:solidFill>
                  <a:schemeClr val="tx2"/>
                </a:solidFill>
                <a:latin typeface="Futura Book"/>
              </a:endParaRPr>
            </a:p>
          </p:txBody>
        </p:sp>
        <p:pic>
          <p:nvPicPr>
            <p:cNvPr id="15" name="Picture 2" descr="http://www.studiolegalebbv.it/public/icona-per-le-imprese102208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851" y="2141772"/>
              <a:ext cx="620635" cy="620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ttangolo 15"/>
            <p:cNvSpPr/>
            <p:nvPr/>
          </p:nvSpPr>
          <p:spPr>
            <a:xfrm>
              <a:off x="6116128" y="2636890"/>
              <a:ext cx="576080" cy="263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 smtClean="0">
                  <a:solidFill>
                    <a:schemeClr val="tx2"/>
                  </a:solidFill>
                  <a:latin typeface="Futura Book"/>
                </a:rPr>
                <a:t>62%</a:t>
              </a:r>
              <a:endParaRPr lang="it-IT" sz="1100" b="1" dirty="0">
                <a:solidFill>
                  <a:schemeClr val="tx2"/>
                </a:solidFill>
                <a:latin typeface="Futura Book"/>
              </a:endParaRPr>
            </a:p>
          </p:txBody>
        </p:sp>
      </p:grpSp>
      <p:graphicFrame>
        <p:nvGraphicFramePr>
          <p:cNvPr id="17" name="Grafico 16"/>
          <p:cNvGraphicFramePr/>
          <p:nvPr>
            <p:extLst>
              <p:ext uri="{D42A27DB-BD31-4B8C-83A1-F6EECF244321}">
                <p14:modId xmlns:p14="http://schemas.microsoft.com/office/powerpoint/2010/main" val="271857373"/>
              </p:ext>
            </p:extLst>
          </p:nvPr>
        </p:nvGraphicFramePr>
        <p:xfrm>
          <a:off x="6165842" y="1725900"/>
          <a:ext cx="2927623" cy="1607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ttangolo 19"/>
          <p:cNvSpPr/>
          <p:nvPr/>
        </p:nvSpPr>
        <p:spPr>
          <a:xfrm>
            <a:off x="899490" y="4869200"/>
            <a:ext cx="81371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Il 92%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delle imprese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della provincia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sono a capitale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italiano. Le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imprese multinazionali rappresentano il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14%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delle aziende con sede legale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nella provincia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di Modena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e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si occupano in netta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prevalenza di produzione.</a:t>
            </a:r>
            <a:endParaRPr lang="it-IT" sz="2200" dirty="0">
              <a:solidFill>
                <a:srgbClr val="004F88"/>
              </a:solidFill>
              <a:latin typeface="Futura-Book" pitchFamily="2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88932" r="52646" b="8885"/>
          <a:stretch/>
        </p:blipFill>
        <p:spPr bwMode="auto">
          <a:xfrm>
            <a:off x="323410" y="6381410"/>
            <a:ext cx="3247383" cy="21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32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"/>
          <p:cNvSpPr>
            <a:spLocks noGrp="1"/>
          </p:cNvSpPr>
          <p:nvPr>
            <p:ph type="body" sz="quarter" idx="4294967295"/>
          </p:nvPr>
        </p:nvSpPr>
        <p:spPr>
          <a:xfrm>
            <a:off x="1979640" y="620610"/>
            <a:ext cx="5508129" cy="7508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400" b="1" dirty="0" smtClean="0">
                <a:latin typeface="Futura-Book" pitchFamily="2" charset="0"/>
              </a:rPr>
              <a:t>IL DISTRETTO BIOMEDICALE DI MIRANDOLA</a:t>
            </a:r>
            <a:endParaRPr lang="en-US" sz="2400" b="1" dirty="0">
              <a:latin typeface="Futura-Book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7430" y="1628750"/>
            <a:ext cx="806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Nella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provincia di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Modena, il </a:t>
            </a:r>
            <a:r>
              <a:rPr lang="it-IT" sz="2200" b="1" dirty="0">
                <a:solidFill>
                  <a:srgbClr val="004F88"/>
                </a:solidFill>
                <a:latin typeface="Futura-Book" pitchFamily="2" charset="0"/>
              </a:rPr>
              <a:t>distretto </a:t>
            </a:r>
            <a:r>
              <a:rPr lang="it-IT" sz="2200" b="1" dirty="0" smtClean="0">
                <a:solidFill>
                  <a:srgbClr val="004F88"/>
                </a:solidFill>
                <a:latin typeface="Futura-Book" pitchFamily="2" charset="0"/>
              </a:rPr>
              <a:t>di Mirandola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si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caratterizza nella produzione di </a:t>
            </a:r>
            <a:r>
              <a:rPr lang="it-IT" sz="2200" dirty="0" err="1" smtClean="0">
                <a:solidFill>
                  <a:srgbClr val="004F88"/>
                </a:solidFill>
                <a:latin typeface="Futura-Book" pitchFamily="2" charset="0"/>
              </a:rPr>
              <a:t>disposables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 e componentistica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per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dialisi, nella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quale Mirandola è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leader sul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mercato europeo. </a:t>
            </a:r>
            <a:endParaRPr lang="it-IT" sz="2200" dirty="0" smtClean="0">
              <a:solidFill>
                <a:srgbClr val="004F88"/>
              </a:solidFill>
              <a:latin typeface="Futura-Book" pitchFamily="2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67430" y="3212970"/>
            <a:ext cx="8604000" cy="24776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4F88"/>
                </a:solidFill>
                <a:latin typeface="Futura-Book" pitchFamily="2" charset="0"/>
              </a:rPr>
              <a:t>PRINCIPALI DATI DEL DISTRETTO:</a:t>
            </a:r>
          </a:p>
          <a:p>
            <a:pPr algn="ctr"/>
            <a:endParaRPr lang="it-IT" sz="2000" b="1" dirty="0" smtClean="0">
              <a:solidFill>
                <a:srgbClr val="004F88"/>
              </a:solidFill>
              <a:latin typeface="Futura-Book" pitchFamily="2" charset="0"/>
            </a:endParaRPr>
          </a:p>
          <a:p>
            <a:pPr algn="ctr">
              <a:lnSpc>
                <a:spcPts val="600"/>
              </a:lnSpc>
            </a:pPr>
            <a:endParaRPr lang="it-IT" sz="1200" i="1" dirty="0" smtClean="0">
              <a:solidFill>
                <a:srgbClr val="004F88"/>
              </a:solidFill>
              <a:latin typeface="Futura-Book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Oltre</a:t>
            </a:r>
            <a:r>
              <a:rPr lang="it-IT" sz="2200" b="1" dirty="0" smtClean="0">
                <a:solidFill>
                  <a:srgbClr val="004F88"/>
                </a:solidFill>
                <a:latin typeface="Futura-Book" pitchFamily="2" charset="0"/>
              </a:rPr>
              <a:t>100 imprese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che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occupano circa </a:t>
            </a:r>
            <a:r>
              <a:rPr lang="it-IT" sz="2200" b="1" dirty="0">
                <a:solidFill>
                  <a:srgbClr val="004F88"/>
                </a:solidFill>
                <a:latin typeface="Futura-Book" pitchFamily="2" charset="0"/>
              </a:rPr>
              <a:t>5mila </a:t>
            </a:r>
            <a:r>
              <a:rPr lang="it-IT" sz="2200" b="1" dirty="0" smtClean="0">
                <a:solidFill>
                  <a:srgbClr val="004F88"/>
                </a:solidFill>
                <a:latin typeface="Futura-Book" pitchFamily="2" charset="0"/>
              </a:rPr>
              <a:t>addetti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con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un </a:t>
            </a:r>
            <a:r>
              <a:rPr lang="it-IT" sz="2200" b="1" dirty="0">
                <a:solidFill>
                  <a:srgbClr val="004F88"/>
                </a:solidFill>
                <a:latin typeface="Futura-Book" pitchFamily="2" charset="0"/>
              </a:rPr>
              <a:t>fatturato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 in crescita di quasi </a:t>
            </a:r>
            <a:r>
              <a:rPr lang="it-IT" sz="2200" b="1" dirty="0">
                <a:solidFill>
                  <a:srgbClr val="004F88"/>
                </a:solidFill>
                <a:latin typeface="Futura-Book" pitchFamily="2" charset="0"/>
              </a:rPr>
              <a:t>1 miliardo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di euro compreso l’indotto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Il </a:t>
            </a:r>
            <a:r>
              <a:rPr lang="it-IT" sz="2200" b="1" dirty="0">
                <a:solidFill>
                  <a:srgbClr val="004F88"/>
                </a:solidFill>
                <a:latin typeface="Futura-Book" pitchFamily="2" charset="0"/>
              </a:rPr>
              <a:t>76%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 delle imprese sono </a:t>
            </a:r>
            <a:r>
              <a:rPr lang="it-IT" sz="2200" b="1" dirty="0">
                <a:solidFill>
                  <a:srgbClr val="004F88"/>
                </a:solidFill>
                <a:latin typeface="Futura-Book" pitchFamily="2" charset="0"/>
              </a:rPr>
              <a:t>produttrici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, il 14,4% sono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multinazionali e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l’85,6% sono PMI italiane. </a:t>
            </a:r>
            <a:endParaRPr lang="it-IT" sz="2200" dirty="0" smtClean="0">
              <a:solidFill>
                <a:srgbClr val="004F88"/>
              </a:solidFill>
              <a:latin typeface="Futura-Book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Delle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multinazionali il 60% sono estere e il 40%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sono italiane.</a:t>
            </a:r>
          </a:p>
        </p:txBody>
      </p:sp>
    </p:spTree>
    <p:extLst>
      <p:ext uri="{BB962C8B-B14F-4D97-AF65-F5344CB8AC3E}">
        <p14:creationId xmlns:p14="http://schemas.microsoft.com/office/powerpoint/2010/main" val="2846681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asellaDiTesto 1"/>
          <p:cNvSpPr txBox="1">
            <a:spLocks noChangeArrowheads="1"/>
          </p:cNvSpPr>
          <p:nvPr/>
        </p:nvSpPr>
        <p:spPr bwMode="auto">
          <a:xfrm>
            <a:off x="2862263" y="7445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GB" sz="1800"/>
          </a:p>
        </p:txBody>
      </p:sp>
      <p:sp>
        <p:nvSpPr>
          <p:cNvPr id="9218" name="CasellaDiTesto 2"/>
          <p:cNvSpPr txBox="1">
            <a:spLocks noChangeArrowheads="1"/>
          </p:cNvSpPr>
          <p:nvPr/>
        </p:nvSpPr>
        <p:spPr bwMode="auto">
          <a:xfrm>
            <a:off x="6084888" y="6092825"/>
            <a:ext cx="215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800"/>
              <a:t>Dati Camerali 2015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539750" y="836613"/>
          <a:ext cx="8064500" cy="866775"/>
        </p:xfrm>
        <a:graphic>
          <a:graphicData uri="http://schemas.openxmlformats.org/drawingml/2006/table">
            <a:tbl>
              <a:tblPr/>
              <a:tblGrid>
                <a:gridCol w="8064500"/>
              </a:tblGrid>
              <a:tr h="8667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esportazioni del settore biomedicale in provincia di Modena nel 2011 e nel 2015</a:t>
                      </a:r>
                    </a:p>
                  </a:txBody>
                  <a:tcPr marL="12699" marR="12699" marT="12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422736"/>
              </p:ext>
            </p:extLst>
          </p:nvPr>
        </p:nvGraphicFramePr>
        <p:xfrm>
          <a:off x="251400" y="1988800"/>
          <a:ext cx="8640630" cy="3959231"/>
        </p:xfrm>
        <a:graphic>
          <a:graphicData uri="http://schemas.openxmlformats.org/drawingml/2006/table">
            <a:tbl>
              <a:tblPr/>
              <a:tblGrid>
                <a:gridCol w="3668760"/>
                <a:gridCol w="1864451"/>
                <a:gridCol w="1704068"/>
                <a:gridCol w="1403351"/>
              </a:tblGrid>
              <a:tr h="24832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Roman"/>
                        </a:rPr>
                        <a:t> </a:t>
                      </a:r>
                    </a:p>
                  </a:txBody>
                  <a:tcPr marL="12699" marR="12699" marT="12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12699" marR="12699" marT="12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var. % 2011/2015</a:t>
                      </a:r>
                    </a:p>
                  </a:txBody>
                  <a:tcPr marL="12699" marR="12699" marT="12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paese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biomedicale 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biomedicale</a:t>
                      </a:r>
                    </a:p>
                  </a:txBody>
                  <a:tcPr marL="12699" marR="12699" marT="12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483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frica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centro sud 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1,398,424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2,356,742</a:t>
                      </a:r>
                    </a:p>
                  </a:txBody>
                  <a:tcPr marL="12699" marR="12699" marT="12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68.5</a:t>
                      </a:r>
                    </a:p>
                  </a:txBody>
                  <a:tcPr marL="12699" marR="12699" marT="12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83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frica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nord 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4,030,062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6,632,817</a:t>
                      </a:r>
                    </a:p>
                  </a:txBody>
                  <a:tcPr marL="12699" marR="12699" marT="12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64.6</a:t>
                      </a:r>
                    </a:p>
                  </a:txBody>
                  <a:tcPr marL="12699" marR="12699" marT="12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83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ltri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1,624,735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1,799,291</a:t>
                      </a:r>
                    </a:p>
                  </a:txBody>
                  <a:tcPr marL="12699" marR="12699" marT="12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10.7</a:t>
                      </a:r>
                    </a:p>
                  </a:txBody>
                  <a:tcPr marL="12699" marR="12699" marT="12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83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ltri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uropa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12,856,669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39,069,012</a:t>
                      </a:r>
                    </a:p>
                  </a:txBody>
                  <a:tcPr marL="12699" marR="12699" marT="12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203.9</a:t>
                      </a:r>
                    </a:p>
                  </a:txBody>
                  <a:tcPr marL="12699" marR="12699" marT="12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83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merica centrale e sud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7,926,807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10,226,976</a:t>
                      </a:r>
                    </a:p>
                  </a:txBody>
                  <a:tcPr marL="12699" marR="12699" marT="12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83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Asia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18,042,159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42,845,329</a:t>
                      </a:r>
                    </a:p>
                  </a:txBody>
                  <a:tcPr marL="12699" marR="12699" marT="12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137.5</a:t>
                      </a:r>
                    </a:p>
                  </a:txBody>
                  <a:tcPr marL="12699" marR="12699" marT="12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83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Canada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29,055,626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15,996,663</a:t>
                      </a:r>
                    </a:p>
                  </a:txBody>
                  <a:tcPr marL="12699" marR="12699" marT="12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-44.9</a:t>
                      </a:r>
                    </a:p>
                  </a:txBody>
                  <a:tcPr marL="12699" marR="12699" marT="12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26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 12 paesi 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UE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entrati nel 2004 e nel 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29,523,304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27,444,179</a:t>
                      </a:r>
                    </a:p>
                  </a:txBody>
                  <a:tcPr marL="12699" marR="12699" marT="12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-7.0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83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edio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riente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5,896,713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8,640,868</a:t>
                      </a:r>
                    </a:p>
                  </a:txBody>
                  <a:tcPr marL="12699" marR="12699" marT="12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46.5</a:t>
                      </a:r>
                    </a:p>
                  </a:txBody>
                  <a:tcPr marL="12699" marR="12699" marT="12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83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ceania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798,683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2,208,321</a:t>
                      </a:r>
                    </a:p>
                  </a:txBody>
                  <a:tcPr marL="12699" marR="12699" marT="12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176.5</a:t>
                      </a:r>
                    </a:p>
                  </a:txBody>
                  <a:tcPr marL="12699" marR="12699" marT="12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83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tati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niti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22,711,070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20,426,400</a:t>
                      </a:r>
                    </a:p>
                  </a:txBody>
                  <a:tcPr marL="12699" marR="12699" marT="12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-10.1</a:t>
                      </a:r>
                    </a:p>
                  </a:txBody>
                  <a:tcPr marL="12699" marR="12699" marT="12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83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UE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15 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199,471,600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202,317,181</a:t>
                      </a:r>
                    </a:p>
                  </a:txBody>
                  <a:tcPr marL="12699" marR="12699" marT="12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</a:t>
                      </a:r>
                    </a:p>
                  </a:txBody>
                  <a:tcPr marL="12699" marR="12699" marT="12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3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333,335,852</a:t>
                      </a:r>
                    </a:p>
                  </a:txBody>
                  <a:tcPr marL="12699" marR="12699" marT="12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379,963,779</a:t>
                      </a:r>
                    </a:p>
                  </a:txBody>
                  <a:tcPr marL="12699" marR="12699" marT="12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+14.0</a:t>
                      </a:r>
                      <a:endParaRPr lang="hr-HR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927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430" y="2017919"/>
            <a:ext cx="42119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Figlio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della ricostruzione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è il ,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parco scientifico e tecnologico del biomedicale, nato con </a:t>
            </a:r>
            <a:r>
              <a:rPr lang="it-IT" sz="2200" dirty="0" smtClean="0">
                <a:solidFill>
                  <a:srgbClr val="004F88"/>
                </a:solidFill>
                <a:latin typeface="Futura-Book" pitchFamily="2" charset="0"/>
              </a:rPr>
              <a:t>i fondi </a:t>
            </a:r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della Regione e i contributi post sisma. Si tratta di uno spazio dedicato al</a:t>
            </a:r>
          </a:p>
          <a:p>
            <a:r>
              <a:rPr lang="it-IT" sz="2200" dirty="0">
                <a:solidFill>
                  <a:srgbClr val="004F88"/>
                </a:solidFill>
                <a:latin typeface="Futura-Book" pitchFamily="2" charset="0"/>
              </a:rPr>
              <a:t>trasferimento tecnologico, alla promozione delle relazioni tra imprese, università e territorio.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040" y="2542330"/>
            <a:ext cx="3383589" cy="189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testo 1"/>
          <p:cNvSpPr>
            <a:spLocks noGrp="1"/>
          </p:cNvSpPr>
          <p:nvPr>
            <p:ph type="body" sz="quarter" idx="4294967295"/>
          </p:nvPr>
        </p:nvSpPr>
        <p:spPr>
          <a:xfrm>
            <a:off x="1907630" y="692620"/>
            <a:ext cx="5724160" cy="648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>
                <a:latin typeface="Futura-Book" pitchFamily="2" charset="0"/>
              </a:rPr>
              <a:t>Il Tecnopolo di Mirandola</a:t>
            </a:r>
            <a:endParaRPr lang="en-US" b="1" dirty="0">
              <a:latin typeface="Futura-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97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egnaposto numero diapositiva 10"/>
          <p:cNvSpPr txBox="1">
            <a:spLocks noGrp="1"/>
          </p:cNvSpPr>
          <p:nvPr/>
        </p:nvSpPr>
        <p:spPr bwMode="auto">
          <a:xfrm>
            <a:off x="6661150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AF9BAF26-8A3F-E84E-8CAB-F54A83974396}" type="slidenum">
              <a:rPr lang="it-IT" sz="1200">
                <a:solidFill>
                  <a:srgbClr val="898989"/>
                </a:solidFill>
                <a:latin typeface="Calibri" charset="0"/>
              </a:rPr>
              <a:pPr algn="r" eaLnBrk="1" hangingPunct="1"/>
              <a:t>9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8" name="Connettore 1 7"/>
          <p:cNvCxnSpPr>
            <a:cxnSpLocks noChangeShapeType="1"/>
          </p:cNvCxnSpPr>
          <p:nvPr/>
        </p:nvCxnSpPr>
        <p:spPr bwMode="auto">
          <a:xfrm>
            <a:off x="539750" y="1412875"/>
            <a:ext cx="79930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3" name="Rectangle 2"/>
          <p:cNvSpPr>
            <a:spLocks/>
          </p:cNvSpPr>
          <p:nvPr/>
        </p:nvSpPr>
        <p:spPr bwMode="auto">
          <a:xfrm>
            <a:off x="1835150" y="404813"/>
            <a:ext cx="59055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tabLst>
                <a:tab pos="204788" algn="l"/>
              </a:tabLst>
            </a:pPr>
            <a:endParaRPr lang="en-US" sz="3600" b="1">
              <a:solidFill>
                <a:srgbClr val="003366"/>
              </a:solidFill>
              <a:ea typeface="ヒラギノ角ゴ Pro W3" charset="0"/>
              <a:cs typeface="ヒラギノ角ゴ Pro W3" charset="0"/>
              <a:sym typeface="Eurostile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71550" y="1557338"/>
            <a:ext cx="6696075" cy="477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>
                <a:ea typeface="ＭＳ Ｐゴシック" charset="0"/>
                <a:cs typeface="Arial" charset="0"/>
              </a:rPr>
              <a:t>Democenter</a:t>
            </a:r>
            <a:r>
              <a:rPr lang="it-IT" dirty="0">
                <a:ea typeface="ＭＳ Ｐゴシック" charset="0"/>
                <a:cs typeface="Arial" charset="0"/>
              </a:rPr>
              <a:t> fondazione partecipata da</a:t>
            </a:r>
          </a:p>
          <a:p>
            <a:pPr marL="1200150" lvl="2" indent="-285750">
              <a:buFont typeface="Arial"/>
              <a:buChar char="•"/>
              <a:defRPr/>
            </a:pPr>
            <a:r>
              <a:rPr lang="it-IT" dirty="0">
                <a:ea typeface="ＭＳ Ｐゴシック" charset="0"/>
                <a:cs typeface="Arial" charset="0"/>
              </a:rPr>
              <a:t>Camera di Commercio di Modena</a:t>
            </a:r>
          </a:p>
          <a:p>
            <a:pPr marL="1200150" lvl="2" indent="-285750">
              <a:buFont typeface="Arial"/>
              <a:buChar char="•"/>
              <a:defRPr/>
            </a:pPr>
            <a:r>
              <a:rPr lang="it-IT" dirty="0">
                <a:ea typeface="ＭＳ Ｐゴシック" charset="0"/>
                <a:cs typeface="Arial" charset="0"/>
              </a:rPr>
              <a:t>Università di Modena e Reggio Emilia (UNIMORE)</a:t>
            </a:r>
          </a:p>
          <a:p>
            <a:pPr marL="1200150" lvl="2" indent="-285750">
              <a:buFont typeface="Arial"/>
              <a:buChar char="•"/>
              <a:defRPr/>
            </a:pPr>
            <a:r>
              <a:rPr lang="it-IT" dirty="0">
                <a:ea typeface="ＭＳ Ｐゴシック" charset="0"/>
                <a:cs typeface="Arial" charset="0"/>
              </a:rPr>
              <a:t>Comune/Provincia di Modena</a:t>
            </a:r>
          </a:p>
          <a:p>
            <a:pPr marL="1200150" lvl="2" indent="-285750">
              <a:buFont typeface="Arial"/>
              <a:buChar char="•"/>
              <a:defRPr/>
            </a:pPr>
            <a:r>
              <a:rPr lang="it-IT" dirty="0">
                <a:ea typeface="ＭＳ Ｐゴシック" charset="0"/>
                <a:cs typeface="Arial" charset="0"/>
              </a:rPr>
              <a:t>Fondazione Cassa di Risparmio di Modena</a:t>
            </a:r>
          </a:p>
          <a:p>
            <a:pPr marL="1200150" lvl="2" indent="-285750">
              <a:buFont typeface="Arial"/>
              <a:buChar char="•"/>
              <a:defRPr/>
            </a:pPr>
            <a:r>
              <a:rPr lang="it-IT" dirty="0">
                <a:ea typeface="ＭＳ Ｐゴシック" charset="0"/>
                <a:cs typeface="Arial" charset="0"/>
              </a:rPr>
              <a:t>Fondazione Cassa di Risparmio di Mirandola</a:t>
            </a:r>
          </a:p>
          <a:p>
            <a:pPr marL="1200150" lvl="2" indent="-285750">
              <a:buFont typeface="Arial"/>
              <a:buChar char="•"/>
              <a:defRPr/>
            </a:pPr>
            <a:r>
              <a:rPr lang="it-IT" dirty="0">
                <a:ea typeface="ＭＳ Ｐゴシック" charset="0"/>
                <a:cs typeface="Arial" charset="0"/>
              </a:rPr>
              <a:t>Fondazione Cassa di Risparmio di Vignola</a:t>
            </a:r>
          </a:p>
          <a:p>
            <a:pPr marL="1200150" lvl="2" indent="-285750">
              <a:buFont typeface="Arial"/>
              <a:buChar char="•"/>
              <a:defRPr/>
            </a:pPr>
            <a:r>
              <a:rPr lang="it-IT" dirty="0">
                <a:ea typeface="ＭＳ Ｐゴシック" charset="0"/>
                <a:cs typeface="Arial" charset="0"/>
              </a:rPr>
              <a:t>Unicredit banca</a:t>
            </a:r>
          </a:p>
          <a:p>
            <a:pPr marL="1200150" lvl="2" indent="-285750">
              <a:buFont typeface="Arial"/>
              <a:buChar char="•"/>
              <a:defRPr/>
            </a:pPr>
            <a:r>
              <a:rPr lang="it-IT" dirty="0">
                <a:ea typeface="ＭＳ Ｐゴシック" charset="0"/>
                <a:cs typeface="Arial" charset="0"/>
              </a:rPr>
              <a:t>Banca Popolare Emilia Romagna</a:t>
            </a:r>
          </a:p>
          <a:p>
            <a:pPr marL="1200150" lvl="2" indent="-285750">
              <a:buFont typeface="Arial"/>
              <a:buChar char="•"/>
              <a:defRPr/>
            </a:pPr>
            <a:r>
              <a:rPr lang="it-IT" dirty="0">
                <a:ea typeface="ＭＳ Ｐゴシック" charset="0"/>
                <a:cs typeface="Arial" charset="0"/>
              </a:rPr>
              <a:t>54 Aziende del territorio</a:t>
            </a:r>
          </a:p>
          <a:p>
            <a:pPr lvl="2">
              <a:defRPr/>
            </a:pPr>
            <a:endParaRPr lang="it-IT" dirty="0">
              <a:ea typeface="ＭＳ Ｐゴシック" charset="0"/>
              <a:cs typeface="Arial" charset="0"/>
            </a:endParaRPr>
          </a:p>
          <a:p>
            <a:pPr>
              <a:defRPr/>
            </a:pPr>
            <a:r>
              <a:rPr lang="it-IT" sz="2400" dirty="0">
                <a:ea typeface="ＭＳ Ｐゴシック" charset="0"/>
                <a:cs typeface="Arial" charset="0"/>
              </a:rPr>
              <a:t>Tecnopolo di Mirandola</a:t>
            </a:r>
          </a:p>
          <a:p>
            <a:pPr lvl="2">
              <a:defRPr/>
            </a:pPr>
            <a:r>
              <a:rPr lang="it-IT" dirty="0">
                <a:ea typeface="ＭＳ Ｐゴシック" charset="0"/>
                <a:cs typeface="Arial" charset="0"/>
              </a:rPr>
              <a:t>Nato da una proposta di Democenter, UNIMORE, Confindustria Modena, Municipalità  e Aziende del territorio finanziata da Regione Emilia-Romagna, Democenter, Fondazione CR Mirandola	</a:t>
            </a:r>
          </a:p>
        </p:txBody>
      </p:sp>
      <p:sp>
        <p:nvSpPr>
          <p:cNvPr id="2" name="Rettangolo 1"/>
          <p:cNvSpPr/>
          <p:nvPr/>
        </p:nvSpPr>
        <p:spPr>
          <a:xfrm>
            <a:off x="2267680" y="620610"/>
            <a:ext cx="568879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latin typeface="Futura-Book" pitchFamily="2" charset="0"/>
              </a:rPr>
              <a:t>Il Tecnopolo di Mirandola</a:t>
            </a:r>
            <a:endParaRPr lang="en-US" sz="3200" b="1" dirty="0">
              <a:latin typeface="Futura-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38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4343</TotalTime>
  <Words>1092</Words>
  <Application>Microsoft Office PowerPoint</Application>
  <PresentationFormat>Presentazione su schermo (4:3)</PresentationFormat>
  <Paragraphs>221</Paragraphs>
  <Slides>20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IL SETTORE dei dispositivi medici in Emilia-Romagna</vt:lpstr>
      <vt:lpstr>IL TESSUTO IMPRENDITORIALE DELLA PROVINCIA DI MODENA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Assobiomedica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 Bizzotto</dc:creator>
  <cp:lastModifiedBy>cra0012</cp:lastModifiedBy>
  <cp:revision>215</cp:revision>
  <cp:lastPrinted>2016-05-23T16:43:06Z</cp:lastPrinted>
  <dcterms:created xsi:type="dcterms:W3CDTF">2013-08-21T13:24:18Z</dcterms:created>
  <dcterms:modified xsi:type="dcterms:W3CDTF">2017-03-28T15:11:13Z</dcterms:modified>
</cp:coreProperties>
</file>