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71" r:id="rId5"/>
    <p:sldId id="282" r:id="rId6"/>
    <p:sldId id="283" r:id="rId7"/>
    <p:sldId id="268" r:id="rId8"/>
    <p:sldId id="267" r:id="rId9"/>
    <p:sldId id="273" r:id="rId10"/>
    <p:sldId id="274" r:id="rId11"/>
    <p:sldId id="275" r:id="rId12"/>
    <p:sldId id="276" r:id="rId13"/>
    <p:sldId id="294" r:id="rId14"/>
    <p:sldId id="295" r:id="rId15"/>
    <p:sldId id="284" r:id="rId16"/>
    <p:sldId id="297" r:id="rId17"/>
    <p:sldId id="291" r:id="rId18"/>
    <p:sldId id="285" r:id="rId19"/>
    <p:sldId id="260" r:id="rId20"/>
    <p:sldId id="264" r:id="rId21"/>
    <p:sldId id="266" r:id="rId22"/>
    <p:sldId id="261" r:id="rId23"/>
    <p:sldId id="286" r:id="rId24"/>
    <p:sldId id="287" r:id="rId25"/>
    <p:sldId id="288" r:id="rId26"/>
    <p:sldId id="289" r:id="rId27"/>
    <p:sldId id="290" r:id="rId28"/>
    <p:sldId id="293" r:id="rId29"/>
    <p:sldId id="280" r:id="rId30"/>
    <p:sldId id="278" r:id="rId31"/>
    <p:sldId id="281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42" d="100"/>
          <a:sy n="42" d="100"/>
        </p:scale>
        <p:origin x="-1056" y="-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1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9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5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2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1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8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4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3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1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6A68F-1014-422F-BC09-D18C26E72417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8AF3-A916-4805-B7C9-E567D406F27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8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2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erez@syne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h@onvego.com" TargetMode="External"/><Relationship Id="rId2" Type="http://schemas.openxmlformats.org/officeDocument/2006/relationships/hyperlink" Target="mailto:vladimirz@sela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yosim@yoqneam.org.il" TargetMode="External"/><Relationship Id="rId2" Type="http://schemas.openxmlformats.org/officeDocument/2006/relationships/hyperlink" Target="http://www.startupvillageyokneam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vestinisrael.gov.il/" TargetMode="External"/><Relationship Id="rId4" Type="http://schemas.openxmlformats.org/officeDocument/2006/relationships/hyperlink" Target="mailto:Tzvi@StartupVillageIsrael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0004"/>
            <a:ext cx="2188490" cy="283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48825"/>
            <a:ext cx="5608318" cy="1470025"/>
          </a:xfrm>
        </p:spPr>
        <p:txBody>
          <a:bodyPr/>
          <a:lstStyle/>
          <a:p>
            <a:pPr rtl="1"/>
            <a:r>
              <a:rPr lang="en-US" dirty="0" smtClean="0"/>
              <a:t>Startup Village</a:t>
            </a:r>
            <a:br>
              <a:rPr lang="en-US" dirty="0" smtClean="0"/>
            </a:br>
            <a:r>
              <a:rPr lang="en-US" dirty="0" err="1" smtClean="0"/>
              <a:t>Yokneam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3584" y="3716030"/>
            <a:ext cx="5105400" cy="1752600"/>
          </a:xfrm>
        </p:spPr>
        <p:txBody>
          <a:bodyPr/>
          <a:lstStyle/>
          <a:p>
            <a:r>
              <a:rPr lang="en-US" dirty="0" smtClean="0"/>
              <a:t>An Alternative High-Tech Ecosystem for Startups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04" y="1760004"/>
            <a:ext cx="1709233" cy="3054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5874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www.StartupVillageYokneam.org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0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28600" y="4038600"/>
            <a:ext cx="8610600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62400" y="3733800"/>
            <a:ext cx="144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 </a:t>
            </a:r>
            <a:r>
              <a:rPr lang="en-US" dirty="0" smtClean="0"/>
              <a:t>Incentives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55" y="1828800"/>
            <a:ext cx="8229600" cy="41234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 smtClean="0"/>
              <a:t>20% investment grant*</a:t>
            </a:r>
          </a:p>
          <a:p>
            <a:pPr marL="0" indent="0" algn="ctr">
              <a:buNone/>
            </a:pPr>
            <a:r>
              <a:rPr lang="en-US" b="1" dirty="0" smtClean="0"/>
              <a:t>+</a:t>
            </a:r>
          </a:p>
          <a:p>
            <a:pPr marL="0" indent="0" algn="ctr">
              <a:buNone/>
            </a:pPr>
            <a:r>
              <a:rPr lang="en-US" sz="4000" b="1" dirty="0" smtClean="0"/>
              <a:t>Tax incentives</a:t>
            </a:r>
            <a:br>
              <a:rPr lang="en-US" sz="4000" b="1" dirty="0" smtClean="0"/>
            </a:br>
            <a:r>
              <a:rPr lang="en-US" sz="5200" b="1" dirty="0" smtClean="0"/>
              <a:t>+</a:t>
            </a:r>
          </a:p>
          <a:p>
            <a:pPr marL="0" indent="0" algn="ctr">
              <a:buNone/>
            </a:pPr>
            <a:r>
              <a:rPr lang="en-US" sz="4000" dirty="0"/>
              <a:t>Priority </a:t>
            </a:r>
            <a:r>
              <a:rPr lang="en-US" sz="4000" dirty="0" smtClean="0"/>
              <a:t>for Innovation </a:t>
            </a:r>
            <a:r>
              <a:rPr lang="en-US" sz="4000" dirty="0"/>
              <a:t>Authority funding </a:t>
            </a:r>
            <a:br>
              <a:rPr lang="en-US" sz="4000" dirty="0"/>
            </a:br>
            <a:r>
              <a:rPr lang="en-US" sz="3500" dirty="0"/>
              <a:t>(Office of Chief Scientist) </a:t>
            </a:r>
            <a:r>
              <a:rPr lang="en-US" sz="3500" dirty="0" smtClean="0"/>
              <a:t>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1200"/>
            <a:ext cx="2555631" cy="77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1201003" cy="78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4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incubators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Terralab Ventures </a:t>
            </a:r>
          </a:p>
          <a:p>
            <a:endParaRPr lang="pt-BR" dirty="0" smtClean="0"/>
          </a:p>
          <a:p>
            <a:r>
              <a:rPr lang="pt-BR" dirty="0"/>
              <a:t>E</a:t>
            </a:r>
            <a:r>
              <a:rPr lang="pt-BR" dirty="0" smtClean="0"/>
              <a:t>xplore- Dream-Discover </a:t>
            </a:r>
          </a:p>
          <a:p>
            <a:endParaRPr lang="pt-BR" dirty="0" smtClean="0"/>
          </a:p>
          <a:p>
            <a:r>
              <a:rPr lang="pt-BR" dirty="0" smtClean="0"/>
              <a:t>Alon MedTech</a:t>
            </a:r>
          </a:p>
          <a:p>
            <a:endParaRPr lang="pt-BR" dirty="0" smtClean="0"/>
          </a:p>
          <a:p>
            <a:r>
              <a:rPr lang="pt-BR" dirty="0" smtClean="0"/>
              <a:t>Youdim Laboratories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4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Banks and VCs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Largest Bank - Special High-Tech Investments Division </a:t>
            </a:r>
          </a:p>
          <a:p>
            <a:endParaRPr lang="en-US" dirty="0" smtClean="0"/>
          </a:p>
          <a:p>
            <a:r>
              <a:rPr lang="en-US" dirty="0" smtClean="0"/>
              <a:t>Local branches of other banks</a:t>
            </a:r>
          </a:p>
          <a:p>
            <a:endParaRPr lang="en-US" dirty="0" smtClean="0"/>
          </a:p>
          <a:p>
            <a:r>
              <a:rPr lang="en-US" dirty="0" smtClean="0"/>
              <a:t>VCs and Angels already invest in </a:t>
            </a:r>
            <a:r>
              <a:rPr lang="en-US" dirty="0" err="1" smtClean="0"/>
              <a:t>Yokneam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4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Brings Young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Technion</a:t>
            </a:r>
            <a:r>
              <a:rPr lang="en-US" dirty="0" smtClean="0"/>
              <a:t> and Haifa University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Outdoor living</a:t>
            </a:r>
          </a:p>
          <a:p>
            <a:endParaRPr lang="en-US" dirty="0"/>
          </a:p>
          <a:p>
            <a:r>
              <a:rPr lang="en-US" dirty="0" smtClean="0"/>
              <a:t>Alternative </a:t>
            </a:r>
            <a:r>
              <a:rPr lang="en-US" dirty="0"/>
              <a:t>lifestyles </a:t>
            </a:r>
            <a:r>
              <a:rPr lang="en-US" dirty="0" smtClean="0"/>
              <a:t>– small </a:t>
            </a:r>
            <a:r>
              <a:rPr lang="en-US" dirty="0"/>
              <a:t>community for almost </a:t>
            </a:r>
            <a:r>
              <a:rPr lang="en-US" dirty="0" smtClean="0"/>
              <a:t>anything</a:t>
            </a:r>
          </a:p>
          <a:p>
            <a:endParaRPr lang="en-US" dirty="0"/>
          </a:p>
          <a:p>
            <a:r>
              <a:rPr lang="en-US" dirty="0" smtClean="0"/>
              <a:t>Ideology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them Stay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Interesting jobs</a:t>
            </a:r>
          </a:p>
          <a:p>
            <a:endParaRPr lang="en-US" dirty="0"/>
          </a:p>
          <a:p>
            <a:r>
              <a:rPr lang="en-US" dirty="0"/>
              <a:t>Good schools and after-school </a:t>
            </a:r>
            <a:r>
              <a:rPr lang="en-US" dirty="0" smtClean="0"/>
              <a:t>opportunities</a:t>
            </a:r>
          </a:p>
          <a:p>
            <a:endParaRPr lang="en-US" dirty="0"/>
          </a:p>
          <a:p>
            <a:r>
              <a:rPr lang="en-US" dirty="0" smtClean="0"/>
              <a:t>Better </a:t>
            </a:r>
            <a:r>
              <a:rPr lang="en-US" dirty="0"/>
              <a:t>housing at </a:t>
            </a:r>
            <a:r>
              <a:rPr lang="en-US" dirty="0" smtClean="0"/>
              <a:t>½ price </a:t>
            </a:r>
          </a:p>
          <a:p>
            <a:endParaRPr lang="en-US" dirty="0" smtClean="0"/>
          </a:p>
          <a:p>
            <a:r>
              <a:rPr lang="en-US" dirty="0" smtClean="0"/>
              <a:t>Lower </a:t>
            </a:r>
            <a:r>
              <a:rPr lang="en-US" dirty="0"/>
              <a:t>property </a:t>
            </a:r>
            <a:r>
              <a:rPr lang="en-US" dirty="0" smtClean="0"/>
              <a:t>taxes and </a:t>
            </a:r>
            <a:r>
              <a:rPr lang="en-US" dirty="0" err="1" smtClean="0"/>
              <a:t>CoL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72" y="1961784"/>
            <a:ext cx="51911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70467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err="1" smtClean="0"/>
              <a:t>Yokneam</a:t>
            </a:r>
            <a:r>
              <a:rPr lang="en-US" sz="2800" dirty="0" smtClean="0"/>
              <a:t> – 20-25,000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Kibbutz and </a:t>
            </a:r>
            <a:r>
              <a:rPr lang="en-US" sz="2800" b="1" dirty="0" err="1" smtClean="0"/>
              <a:t>Moshav</a:t>
            </a:r>
            <a:r>
              <a:rPr lang="en-US" sz="2800" b="1" dirty="0" smtClean="0"/>
              <a:t> </a:t>
            </a:r>
            <a:r>
              <a:rPr lang="en-US" sz="2800" dirty="0" smtClean="0"/>
              <a:t>- </a:t>
            </a:r>
            <a:r>
              <a:rPr lang="en-US" sz="2800" dirty="0"/>
              <a:t>12,000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Druze Villages </a:t>
            </a:r>
            <a:r>
              <a:rPr lang="en-US" sz="2800" dirty="0" smtClean="0"/>
              <a:t>– 28,000 (serve in the IDF)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Resources from a Wide Area</a:t>
            </a:r>
            <a:br>
              <a:rPr lang="en-US" dirty="0" smtClean="0"/>
            </a:br>
            <a:r>
              <a:rPr lang="en-US" sz="3100" b="1" dirty="0" smtClean="0"/>
              <a:t>Local Demographics – Cosmopolitan Mix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3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09950"/>
            <a:ext cx="5180654" cy="346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Restaurants &amp; Nightlife</a:t>
            </a:r>
            <a:br>
              <a:rPr lang="en-US" dirty="0" smtClean="0"/>
            </a:br>
            <a:r>
              <a:rPr lang="en-US" dirty="0" smtClean="0"/>
              <a:t>Ramat </a:t>
            </a:r>
            <a:r>
              <a:rPr lang="en-US" dirty="0" err="1" smtClean="0"/>
              <a:t>Ishai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21" y="3409950"/>
            <a:ext cx="4160543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9547"/>
            <a:ext cx="2876920" cy="24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31573"/>
            <a:ext cx="3309582" cy="220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4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Leadership Cuts </a:t>
            </a:r>
            <a:r>
              <a:rPr lang="en-US" dirty="0" smtClean="0"/>
              <a:t>Bureaucracy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Past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Mayor personally intervened to cut bureaucracy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Present</a:t>
            </a:r>
            <a:endParaRPr lang="en-US" dirty="0" smtClean="0"/>
          </a:p>
          <a:p>
            <a:r>
              <a:rPr lang="en-US" dirty="0" smtClean="0"/>
              <a:t>Well run city eliminates most problems</a:t>
            </a:r>
          </a:p>
          <a:p>
            <a:endParaRPr lang="en-US" dirty="0"/>
          </a:p>
          <a:p>
            <a:r>
              <a:rPr lang="en-US" dirty="0" smtClean="0"/>
              <a:t>Mayor personally intervenes when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62329"/>
            <a:ext cx="6629399" cy="496872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69285"/>
            <a:ext cx="2794974" cy="1795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Yokneam</a:t>
            </a:r>
            <a:r>
              <a:rPr lang="en-US" dirty="0" smtClean="0"/>
              <a:t> Changed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1066800" cy="4222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1980s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77000" y="1752599"/>
            <a:ext cx="1219200" cy="4222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Elements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sz="4600" b="1" dirty="0" smtClean="0"/>
              <a:t>Crisis</a:t>
            </a:r>
            <a:endParaRPr lang="en-US" b="1" dirty="0"/>
          </a:p>
          <a:p>
            <a:endParaRPr lang="en-US" sz="4500" b="1" dirty="0" smtClean="0"/>
          </a:p>
          <a:p>
            <a:endParaRPr lang="en-US" sz="4500" b="1" dirty="0"/>
          </a:p>
          <a:p>
            <a:r>
              <a:rPr lang="en-US" sz="4500" b="1" dirty="0" smtClean="0"/>
              <a:t>Local Leadership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4000" b="1" dirty="0" smtClean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500" b="1" dirty="0" smtClean="0"/>
              <a:t>Long-term planning and investment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Class Startup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150 different  R&amp;D companies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$6 billion USD (€5.5 billion) annual exports</a:t>
            </a:r>
          </a:p>
          <a:p>
            <a:endParaRPr lang="en-US" b="1" dirty="0" smtClean="0"/>
          </a:p>
          <a:p>
            <a:r>
              <a:rPr lang="en-US" b="1" dirty="0" smtClean="0"/>
              <a:t>Gateway – Not a City</a:t>
            </a:r>
          </a:p>
          <a:p>
            <a:endParaRPr lang="en-US" b="1" dirty="0"/>
          </a:p>
          <a:p>
            <a:r>
              <a:rPr lang="en-US" b="1" dirty="0" smtClean="0"/>
              <a:t>Human Capital • </a:t>
            </a:r>
            <a:r>
              <a:rPr lang="en-US" b="1" dirty="0"/>
              <a:t>Academics • </a:t>
            </a:r>
            <a:r>
              <a:rPr lang="en-US" b="1" dirty="0" smtClean="0"/>
              <a:t>Financial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77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pic>
        <p:nvPicPr>
          <p:cNvPr id="5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752599"/>
            <a:ext cx="6653990" cy="42610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09800" y="1600200"/>
            <a:ext cx="5739591" cy="419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62200" y="1524000"/>
            <a:ext cx="3886200" cy="4489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3758" y="3049106"/>
            <a:ext cx="4306084" cy="1569660"/>
          </a:xfrm>
          <a:prstGeom prst="rect">
            <a:avLst/>
          </a:prstGeom>
          <a:solidFill>
            <a:srgbClr val="FFFFFF">
              <a:alpha val="8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Massive Layoffs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35% Unemployment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17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Leadership</a:t>
            </a:r>
            <a:br>
              <a:rPr lang="en-US" dirty="0" smtClean="0"/>
            </a:br>
            <a:r>
              <a:rPr lang="en-US" sz="3100" b="1" dirty="0" smtClean="0"/>
              <a:t>Convincing national leadership of a new strategy</a:t>
            </a:r>
            <a:endParaRPr lang="en-US" sz="31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124200" cy="639762"/>
          </a:xfrm>
        </p:spPr>
        <p:txBody>
          <a:bodyPr/>
          <a:lstStyle/>
          <a:p>
            <a:pPr algn="ctr"/>
            <a:r>
              <a:rPr lang="en-US" dirty="0" smtClean="0"/>
              <a:t>Simon </a:t>
            </a:r>
            <a:r>
              <a:rPr lang="en-US" dirty="0" err="1" smtClean="0"/>
              <a:t>Alfassi</a:t>
            </a:r>
            <a:r>
              <a:rPr lang="en-US" dirty="0" smtClean="0"/>
              <a:t> - Mayor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Infrastructure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b="1" dirty="0" smtClean="0">
                <a:solidFill>
                  <a:schemeClr val="bg1"/>
                </a:solidFill>
              </a:rPr>
              <a:t>Cut bureaucracy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3857026" y="1535113"/>
            <a:ext cx="5076967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Working visit with PM and ministers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65531"/>
            <a:ext cx="2743672" cy="3807725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0" t="5166" r="22359" b="51701"/>
          <a:stretch/>
        </p:blipFill>
        <p:spPr>
          <a:xfrm>
            <a:off x="5008728" y="2265529"/>
            <a:ext cx="3025050" cy="380772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26" y="2265530"/>
            <a:ext cx="5076968" cy="38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planning and investment</a:t>
            </a:r>
          </a:p>
        </p:txBody>
      </p:sp>
      <p:pic>
        <p:nvPicPr>
          <p:cNvPr id="1026" name="Picture 2" descr="C:\Users\ZVI\AppData\Local\Microsoft\Windows\INetCache\IE\0D5UWHMD\financial_plann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27652"/>
            <a:ext cx="6324600" cy="43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8500" y="3480252"/>
            <a:ext cx="2133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 descr="C:\Users\ZVI\AppData\Local\Microsoft\Windows\INetCache\IE\CNZ6GLYB\money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42" y="4751723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ZVI\AppData\Local\Microsoft\Windows\INetCache\IE\R948ZZUF\136203894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181325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ZVI\AppData\Local\Microsoft\Windows\INetCache\IE\0D5UWHMD\abadr-Highway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0"/>
            <a:ext cx="2108192" cy="10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42" y="3009333"/>
            <a:ext cx="1603708" cy="90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8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Beginnings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1985 – </a:t>
            </a:r>
            <a:r>
              <a:rPr lang="en-US" dirty="0" err="1" smtClean="0"/>
              <a:t>Adacom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1990 – Crisis at </a:t>
            </a:r>
            <a:r>
              <a:rPr lang="en-US" dirty="0" err="1" smtClean="0"/>
              <a:t>Soltam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/>
          <a:stretch/>
        </p:blipFill>
        <p:spPr>
          <a:xfrm>
            <a:off x="457200" y="4838699"/>
            <a:ext cx="1752600" cy="1251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33" y="2419350"/>
            <a:ext cx="1295400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800599"/>
            <a:ext cx="1327512" cy="1327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1409700" cy="14097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24534"/>
            <a:ext cx="1371600" cy="137160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31" y="2856394"/>
            <a:ext cx="4344969" cy="2782406"/>
          </a:xfrm>
        </p:spPr>
      </p:pic>
      <p:cxnSp>
        <p:nvCxnSpPr>
          <p:cNvPr id="16" name="Straight Connector 15"/>
          <p:cNvCxnSpPr/>
          <p:nvPr/>
        </p:nvCxnSpPr>
        <p:spPr>
          <a:xfrm>
            <a:off x="4648200" y="2743200"/>
            <a:ext cx="3733800" cy="27211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57800" y="2743198"/>
            <a:ext cx="2438402" cy="31242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00" y="3771900"/>
            <a:ext cx="3276600" cy="1200329"/>
          </a:xfrm>
          <a:prstGeom prst="rect">
            <a:avLst/>
          </a:prstGeom>
          <a:solidFill>
            <a:srgbClr val="FFFFFF">
              <a:alpha val="8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2700 Employees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35% Unemployment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61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Catalysts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Immigration from USSR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3658"/>
            <a:ext cx="4040188" cy="269372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Major Layoffs </a:t>
            </a:r>
            <a:r>
              <a:rPr lang="en-US" smtClean="0"/>
              <a:t>at Rafael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06067"/>
            <a:ext cx="4041775" cy="268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Pool of Technology HR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1- City recruits employees with needed skills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Residents </a:t>
            </a:r>
          </a:p>
          <a:p>
            <a:endParaRPr lang="en-US" dirty="0" smtClean="0"/>
          </a:p>
          <a:p>
            <a:r>
              <a:rPr lang="en-US" dirty="0" smtClean="0"/>
              <a:t>New Immigrants</a:t>
            </a:r>
          </a:p>
          <a:p>
            <a:endParaRPr lang="en-US" dirty="0"/>
          </a:p>
          <a:p>
            <a:r>
              <a:rPr lang="en-US" dirty="0" smtClean="0"/>
              <a:t>Nonresidents willing to move to </a:t>
            </a:r>
            <a:r>
              <a:rPr lang="en-US" dirty="0" err="1" smtClean="0"/>
              <a:t>Yokneam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Pool of Technology </a:t>
            </a:r>
            <a:r>
              <a:rPr lang="en-US" dirty="0" smtClean="0"/>
              <a:t>HR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2 - </a:t>
            </a:r>
            <a:r>
              <a:rPr lang="en-US" b="1" dirty="0" err="1" smtClean="0"/>
              <a:t>Atheza</a:t>
            </a:r>
            <a:r>
              <a:rPr lang="en-US" b="1" dirty="0" smtClean="0"/>
              <a:t> </a:t>
            </a:r>
            <a:r>
              <a:rPr lang="en-US" b="1" dirty="0"/>
              <a:t>for immigrants from USSR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All management and employees - immigrants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Subcontractor for electronics manufacturers</a:t>
            </a:r>
          </a:p>
          <a:p>
            <a:endParaRPr lang="en-US" dirty="0"/>
          </a:p>
          <a:p>
            <a:r>
              <a:rPr lang="en-US" dirty="0" smtClean="0"/>
              <a:t>Underemployed but still in technology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Transportation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Route 70 - </a:t>
            </a:r>
            <a:r>
              <a:rPr lang="en-US" dirty="0" err="1" smtClean="0"/>
              <a:t>Yokneam</a:t>
            </a:r>
            <a:r>
              <a:rPr lang="en-US" dirty="0" smtClean="0"/>
              <a:t> is main artery to north of Haifa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1992 – Gov’t decides to build Route 6 with </a:t>
            </a:r>
            <a:r>
              <a:rPr lang="en-US" dirty="0" err="1" smtClean="0"/>
              <a:t>Yokneam</a:t>
            </a:r>
            <a:r>
              <a:rPr lang="en-US" dirty="0" smtClean="0"/>
              <a:t> as the Gateway to the North</a:t>
            </a:r>
          </a:p>
          <a:p>
            <a:endParaRPr lang="en-US" dirty="0"/>
          </a:p>
          <a:p>
            <a:r>
              <a:rPr lang="en-US" dirty="0" smtClean="0"/>
              <a:t>2009 – </a:t>
            </a:r>
            <a:r>
              <a:rPr lang="en-US" dirty="0" err="1" smtClean="0"/>
              <a:t>Yokneam</a:t>
            </a:r>
            <a:r>
              <a:rPr lang="en-US" dirty="0" smtClean="0"/>
              <a:t> is main TLV-North artery and Jerusalem – Haifa – North artery</a:t>
            </a:r>
          </a:p>
          <a:p>
            <a:endParaRPr lang="en-US" dirty="0"/>
          </a:p>
          <a:p>
            <a:r>
              <a:rPr lang="en-US" dirty="0" smtClean="0"/>
              <a:t>2017 – Northern railway opens</a:t>
            </a:r>
          </a:p>
          <a:p>
            <a:endParaRPr lang="en-US" dirty="0"/>
          </a:p>
          <a:p>
            <a:r>
              <a:rPr lang="en-US" dirty="0" smtClean="0"/>
              <a:t>2019 – Complete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Yokneam</a:t>
            </a:r>
            <a:r>
              <a:rPr lang="en-US" dirty="0" smtClean="0"/>
              <a:t> Intersection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Started with: Crisis + Leadership + Planning</a:t>
            </a:r>
          </a:p>
          <a:p>
            <a:r>
              <a:rPr lang="en-US" dirty="0" err="1" smtClean="0"/>
              <a:t>Yokneam</a:t>
            </a:r>
            <a:r>
              <a:rPr lang="en-US" dirty="0" smtClean="0"/>
              <a:t> is a Gateway</a:t>
            </a:r>
          </a:p>
          <a:p>
            <a:r>
              <a:rPr lang="en-US" dirty="0" smtClean="0"/>
              <a:t>30 Years of Constant Growth</a:t>
            </a:r>
            <a:endParaRPr lang="en-US" b="1" dirty="0"/>
          </a:p>
          <a:p>
            <a:r>
              <a:rPr lang="en-US" b="1" dirty="0" smtClean="0"/>
              <a:t>Will Continue to Grow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255770"/>
            <a:ext cx="9144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Contact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Visuality</a:t>
            </a:r>
            <a:r>
              <a:rPr lang="en-US" dirty="0" smtClean="0"/>
              <a:t> –interested in:</a:t>
            </a:r>
          </a:p>
          <a:p>
            <a:r>
              <a:rPr lang="en-US" dirty="0" smtClean="0"/>
              <a:t>Medical companies </a:t>
            </a:r>
          </a:p>
          <a:p>
            <a:r>
              <a:rPr lang="en-US" dirty="0" err="1" smtClean="0"/>
              <a:t>Avio</a:t>
            </a:r>
            <a:r>
              <a:rPr lang="en-US" dirty="0" smtClean="0"/>
              <a:t> who makes electronic/electrical control and automation systems.</a:t>
            </a:r>
          </a:p>
          <a:p>
            <a:r>
              <a:rPr lang="en-US" dirty="0" smtClean="0"/>
              <a:t>Telespazio - a French-Italian company who operates in the space market</a:t>
            </a:r>
          </a:p>
          <a:p>
            <a:pPr marL="0" indent="0">
              <a:buNone/>
            </a:pPr>
            <a:r>
              <a:rPr lang="en-US" dirty="0" smtClean="0"/>
              <a:t>Contact info: Tal </a:t>
            </a:r>
            <a:r>
              <a:rPr lang="en-US" dirty="0" err="1" smtClean="0"/>
              <a:t>Widerman</a:t>
            </a:r>
            <a:r>
              <a:rPr lang="en-US" dirty="0" smtClean="0"/>
              <a:t>, Marketing Manager at talw@visualitynq.com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Synel</a:t>
            </a:r>
            <a:r>
              <a:rPr lang="en-US" dirty="0" smtClean="0"/>
              <a:t>  –interested in finding Italian distributors. </a:t>
            </a:r>
            <a:br>
              <a:rPr lang="en-US" dirty="0" smtClean="0"/>
            </a:br>
            <a:r>
              <a:rPr lang="en-US" dirty="0" smtClean="0"/>
              <a:t>Should be a SW company with:</a:t>
            </a:r>
          </a:p>
          <a:p>
            <a:r>
              <a:rPr lang="en-US" dirty="0" smtClean="0"/>
              <a:t>ability to enter customer definitions into the SW and provide technical tech support</a:t>
            </a:r>
          </a:p>
          <a:p>
            <a:r>
              <a:rPr lang="en-US" dirty="0" smtClean="0"/>
              <a:t>experience in the field of CRM and/or ERP</a:t>
            </a:r>
          </a:p>
          <a:p>
            <a:r>
              <a:rPr lang="en-US" dirty="0" smtClean="0"/>
              <a:t>has both sales personnel and technical personnel</a:t>
            </a:r>
          </a:p>
          <a:p>
            <a:pPr marL="0" indent="0">
              <a:buNone/>
            </a:pPr>
            <a:r>
              <a:rPr lang="en-US" dirty="0" smtClean="0"/>
              <a:t>Contact info: 	</a:t>
            </a:r>
            <a:r>
              <a:rPr lang="en-US" dirty="0" err="1" smtClean="0"/>
              <a:t>Erez</a:t>
            </a:r>
            <a:r>
              <a:rPr lang="en-US" dirty="0" smtClean="0"/>
              <a:t> </a:t>
            </a:r>
            <a:r>
              <a:rPr lang="en-US" dirty="0" err="1" smtClean="0"/>
              <a:t>Buganim</a:t>
            </a:r>
            <a:r>
              <a:rPr lang="en-US" dirty="0" smtClean="0"/>
              <a:t>  at </a:t>
            </a:r>
            <a:r>
              <a:rPr lang="en-US" dirty="0" smtClean="0">
                <a:hlinkClick r:id="rId2"/>
              </a:rPr>
              <a:t>erez@synel.com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83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Yokneam</a:t>
            </a:r>
            <a:r>
              <a:rPr lang="en-US" dirty="0" smtClean="0"/>
              <a:t> is a Gateway – for Human Capital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Expandable – Technology Stays and Grows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Funding is External, but Accessible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Leadership Cuts Bureaucracy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Contact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FibroLAN</a:t>
            </a:r>
            <a:r>
              <a:rPr lang="en-US" dirty="0" smtClean="0"/>
              <a:t> –interested in:</a:t>
            </a:r>
          </a:p>
          <a:p>
            <a:r>
              <a:rPr lang="en-US" dirty="0" smtClean="0"/>
              <a:t>Telecom companies</a:t>
            </a:r>
          </a:p>
          <a:p>
            <a:r>
              <a:rPr lang="en-US" dirty="0" smtClean="0"/>
              <a:t>System integrators</a:t>
            </a:r>
          </a:p>
          <a:p>
            <a:pPr marL="0" indent="0">
              <a:buNone/>
            </a:pPr>
            <a:r>
              <a:rPr lang="en-US" dirty="0" smtClean="0"/>
              <a:t>Contact info: Israel Stein, Director at stein@fibrolan.com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SixGill</a:t>
            </a:r>
            <a:r>
              <a:rPr lang="en-US" dirty="0" smtClean="0"/>
              <a:t> –interested in:</a:t>
            </a:r>
          </a:p>
          <a:p>
            <a:r>
              <a:rPr lang="en-US" dirty="0" smtClean="0"/>
              <a:t>Large organizations such as banks, insurance, law enforcement or intelligence that need to monitor and analyze the Dark Web</a:t>
            </a:r>
          </a:p>
          <a:p>
            <a:r>
              <a:rPr lang="en-US" dirty="0" smtClean="0"/>
              <a:t>Strategic partners that would incorporate the </a:t>
            </a:r>
            <a:r>
              <a:rPr lang="en-US" dirty="0" err="1" smtClean="0"/>
              <a:t>SixGill</a:t>
            </a:r>
            <a:r>
              <a:rPr lang="en-US" dirty="0" smtClean="0"/>
              <a:t> solution into theirs, such as MSSPs - (managed security service providers)</a:t>
            </a:r>
          </a:p>
          <a:p>
            <a:r>
              <a:rPr lang="en-US" dirty="0" smtClean="0"/>
              <a:t>Investors</a:t>
            </a:r>
          </a:p>
          <a:p>
            <a:r>
              <a:rPr lang="en-US" dirty="0" smtClean="0"/>
              <a:t>Contact Info: Barry </a:t>
            </a:r>
            <a:r>
              <a:rPr lang="en-US" dirty="0" err="1" smtClean="0"/>
              <a:t>Spielman</a:t>
            </a:r>
            <a:r>
              <a:rPr lang="en-US" dirty="0" smtClean="0"/>
              <a:t>, VP Marketing at barry@cybersixgill.com  </a:t>
            </a:r>
          </a:p>
        </p:txBody>
      </p:sp>
    </p:spTree>
    <p:extLst>
      <p:ext uri="{BB962C8B-B14F-4D97-AF65-F5344CB8AC3E}">
        <p14:creationId xmlns:p14="http://schemas.microsoft.com/office/powerpoint/2010/main" val="10590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Contact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Sela</a:t>
            </a:r>
            <a:r>
              <a:rPr lang="en-US" dirty="0" smtClean="0"/>
              <a:t> –interested in:</a:t>
            </a:r>
          </a:p>
          <a:p>
            <a:r>
              <a:rPr lang="en-US" dirty="0" smtClean="0"/>
              <a:t>research centers and universities which investigate in semiconductors</a:t>
            </a:r>
          </a:p>
          <a:p>
            <a:pPr marL="0" indent="0">
              <a:buNone/>
            </a:pPr>
            <a:r>
              <a:rPr lang="en-US" dirty="0" smtClean="0"/>
              <a:t>Contact Info: Vladimir Zheleznyak at </a:t>
            </a:r>
            <a:r>
              <a:rPr lang="en-US" dirty="0" smtClean="0">
                <a:hlinkClick r:id="rId2"/>
              </a:rPr>
              <a:t>vladimirz@sela.com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Onvego</a:t>
            </a:r>
            <a:r>
              <a:rPr lang="en-US" dirty="0" smtClean="0"/>
              <a:t> –interested in:</a:t>
            </a:r>
          </a:p>
          <a:p>
            <a:r>
              <a:rPr lang="en-US" dirty="0" smtClean="0"/>
              <a:t>Investors</a:t>
            </a:r>
          </a:p>
          <a:p>
            <a:r>
              <a:rPr lang="en-US" dirty="0" smtClean="0"/>
              <a:t>Strategic partners in telecom or other industries where people’s hands are not free to make selections on a machine</a:t>
            </a:r>
          </a:p>
          <a:p>
            <a:pPr marL="0" indent="0">
              <a:buNone/>
            </a:pPr>
            <a:r>
              <a:rPr lang="en-US" dirty="0" smtClean="0"/>
              <a:t>Contact Info: Mark </a:t>
            </a:r>
            <a:r>
              <a:rPr lang="en-US" dirty="0" err="1" smtClean="0"/>
              <a:t>Heifets</a:t>
            </a:r>
            <a:r>
              <a:rPr lang="en-US" dirty="0" smtClean="0"/>
              <a:t> at </a:t>
            </a:r>
            <a:r>
              <a:rPr lang="en-US" dirty="0" smtClean="0">
                <a:hlinkClick r:id="rId3"/>
              </a:rPr>
              <a:t>markh@onvego.com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3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www.StartupVillageYokneam.org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yosim@yoqneam.org.il</a:t>
            </a:r>
            <a:r>
              <a:rPr lang="en-US" dirty="0"/>
              <a:t> (</a:t>
            </a:r>
            <a:r>
              <a:rPr lang="en-US" dirty="0" err="1"/>
              <a:t>Yokneam</a:t>
            </a:r>
            <a:r>
              <a:rPr lang="en-US" dirty="0"/>
              <a:t> City Manager 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Tzvi@StartupVillageIsrael.org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www.investinisrael.gov.il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Investment Promotion </a:t>
            </a:r>
            <a:r>
              <a:rPr lang="en-US" dirty="0" smtClean="0"/>
              <a:t>Center)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9"/>
          <a:stretch/>
        </p:blipFill>
        <p:spPr>
          <a:xfrm>
            <a:off x="6096000" y="1371600"/>
            <a:ext cx="2437263" cy="27277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Yokneam</a:t>
            </a:r>
            <a:r>
              <a:rPr lang="en-US" dirty="0" smtClean="0"/>
              <a:t> is a Gateway</a:t>
            </a:r>
            <a:endParaRPr lang="en-US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5844936" cy="361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1219199"/>
            <a:ext cx="48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Route 6 </a:t>
            </a:r>
          </a:p>
          <a:p>
            <a:r>
              <a:rPr lang="en-US" sz="3200" dirty="0" smtClean="0"/>
              <a:t>Free-flow commute opposite rush-hour traffic</a:t>
            </a:r>
          </a:p>
          <a:p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Yokneam</a:t>
            </a:r>
            <a:r>
              <a:rPr lang="en-US" dirty="0" smtClean="0"/>
              <a:t> is a Gateway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Academic institutions in a 20 minute radius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96" y="2137011"/>
            <a:ext cx="5422032" cy="32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47161"/>
            <a:ext cx="20574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57229"/>
            <a:ext cx="3905795" cy="3086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24" y="3778573"/>
            <a:ext cx="4707908" cy="27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Yokneam</a:t>
            </a:r>
            <a:r>
              <a:rPr lang="en-US" dirty="0" smtClean="0"/>
              <a:t> is a Gateway</a:t>
            </a:r>
            <a:endParaRPr lang="en-US" sz="3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-567" r="-55" b="18088"/>
          <a:stretch/>
        </p:blipFill>
        <p:spPr>
          <a:xfrm>
            <a:off x="1401815" y="2259235"/>
            <a:ext cx="6283868" cy="3702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54" y="1524940"/>
            <a:ext cx="3764343" cy="250956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733800" y="4257619"/>
            <a:ext cx="503260" cy="483928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85430" y="3242568"/>
            <a:ext cx="1424770" cy="12570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1140"/>
            <a:ext cx="2566089" cy="176332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2895600" y="3242568"/>
            <a:ext cx="503260" cy="483928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209800" y="2482802"/>
            <a:ext cx="937430" cy="100173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54" y="4499584"/>
            <a:ext cx="2133600" cy="150108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5850053" y="5312964"/>
            <a:ext cx="503260" cy="483928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68364" y="5539514"/>
            <a:ext cx="712385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03419" y="1601140"/>
            <a:ext cx="28682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Yokneam</a:t>
            </a:r>
            <a:r>
              <a:rPr lang="en-US" b="1" dirty="0" smtClean="0"/>
              <a:t> Railway Station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9199" y="1785806"/>
            <a:ext cx="1295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Haifa Port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28432" y="4556881"/>
            <a:ext cx="1714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Jordan Border</a:t>
            </a:r>
          </a:p>
        </p:txBody>
      </p:sp>
    </p:spTree>
    <p:extLst>
      <p:ext uri="{BB962C8B-B14F-4D97-AF65-F5344CB8AC3E}">
        <p14:creationId xmlns:p14="http://schemas.microsoft.com/office/powerpoint/2010/main" val="12275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Expandable to Grow and Stay</a:t>
            </a:r>
            <a:br>
              <a:rPr lang="en-US" dirty="0" smtClean="0"/>
            </a:br>
            <a:r>
              <a:rPr lang="en-US" sz="3100" b="1" dirty="0" smtClean="0"/>
              <a:t>Gateway = Affordable Space and Employee Base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Equivalent Space </a:t>
            </a:r>
          </a:p>
          <a:p>
            <a:r>
              <a:rPr lang="en-US" dirty="0" smtClean="0"/>
              <a:t>$15-20/</a:t>
            </a:r>
            <a:r>
              <a:rPr lang="en-US" dirty="0" err="1" smtClean="0"/>
              <a:t>sq.m</a:t>
            </a:r>
            <a:r>
              <a:rPr lang="en-US" dirty="0" smtClean="0"/>
              <a:t> in </a:t>
            </a:r>
            <a:r>
              <a:rPr lang="en-US" dirty="0" err="1" smtClean="0"/>
              <a:t>Yokneam</a:t>
            </a:r>
            <a:endParaRPr lang="en-US" dirty="0" smtClean="0"/>
          </a:p>
          <a:p>
            <a:r>
              <a:rPr lang="en-US" dirty="0" smtClean="0"/>
              <a:t>$30-$40 in Central Israel</a:t>
            </a:r>
            <a:br>
              <a:rPr lang="en-US" dirty="0" smtClean="0"/>
            </a:br>
            <a:r>
              <a:rPr lang="en-US" dirty="0" smtClean="0"/>
              <a:t>more for a prime location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Wide Area = Affordable Human Resources</a:t>
            </a:r>
            <a:endParaRPr lang="en-US" dirty="0"/>
          </a:p>
        </p:txBody>
      </p:sp>
      <p:pic>
        <p:nvPicPr>
          <p:cNvPr id="3074" name="Picture 2" descr="D:\Program Files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1780337" cy="1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ogram Files\Microsoft Office\MEDIA\CAGCAT10\j02220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37" y="3200400"/>
            <a:ext cx="1781251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Expandable to Grow and Stay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Mellanox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1999 moved to </a:t>
            </a:r>
            <a:r>
              <a:rPr lang="en-US" dirty="0" err="1" smtClean="0"/>
              <a:t>Yokneam</a:t>
            </a:r>
            <a:r>
              <a:rPr lang="en-US" dirty="0" smtClean="0"/>
              <a:t> with 150 employees</a:t>
            </a:r>
          </a:p>
          <a:p>
            <a:r>
              <a:rPr lang="en-US" dirty="0" smtClean="0"/>
              <a:t>Currently 1,000+ in </a:t>
            </a:r>
            <a:r>
              <a:rPr lang="en-US" dirty="0" err="1" smtClean="0"/>
              <a:t>Yokneam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Syneron</a:t>
            </a:r>
            <a:endParaRPr lang="en-US" b="1" dirty="0" smtClean="0"/>
          </a:p>
          <a:p>
            <a:r>
              <a:rPr lang="en-US" dirty="0" smtClean="0"/>
              <a:t>2000 company was founded</a:t>
            </a:r>
          </a:p>
          <a:p>
            <a:r>
              <a:rPr lang="en-US" dirty="0" smtClean="0"/>
              <a:t>Currently employs hundreds in </a:t>
            </a:r>
            <a:r>
              <a:rPr lang="en-US" dirty="0" err="1" smtClean="0"/>
              <a:t>Yokneam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Given Imaging</a:t>
            </a:r>
          </a:p>
          <a:p>
            <a:r>
              <a:rPr lang="en-US" dirty="0" smtClean="0"/>
              <a:t>1998 founded by </a:t>
            </a:r>
            <a:r>
              <a:rPr lang="da-DK" dirty="0" smtClean="0"/>
              <a:t>Dr. Gabi Iddan and Dr. Gavriel Meron</a:t>
            </a:r>
            <a:endParaRPr lang="en-US" dirty="0" smtClean="0"/>
          </a:p>
          <a:p>
            <a:r>
              <a:rPr lang="en-US" dirty="0" smtClean="0"/>
              <a:t>Now part of Medtronic and employs 323 in </a:t>
            </a:r>
            <a:r>
              <a:rPr lang="en-US" dirty="0" err="1" smtClean="0"/>
              <a:t>Yokneam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Annapurna</a:t>
            </a:r>
          </a:p>
          <a:p>
            <a:r>
              <a:rPr lang="en-US" dirty="0" smtClean="0"/>
              <a:t>2015 Amazon acquired Annapurna Labs startup</a:t>
            </a:r>
          </a:p>
          <a:p>
            <a:r>
              <a:rPr lang="en-US" dirty="0" smtClean="0"/>
              <a:t>Currently growing rapidly in </a:t>
            </a:r>
            <a:r>
              <a:rPr lang="en-US" dirty="0" err="1" smtClean="0"/>
              <a:t>Yokneam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1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 is External, but Accessible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Incentives</a:t>
            </a:r>
          </a:p>
          <a:p>
            <a:endParaRPr lang="en-US" dirty="0" smtClean="0"/>
          </a:p>
          <a:p>
            <a:r>
              <a:rPr lang="en-US" dirty="0" smtClean="0"/>
              <a:t>Technology incubators</a:t>
            </a:r>
          </a:p>
          <a:p>
            <a:endParaRPr lang="en-US" dirty="0" smtClean="0"/>
          </a:p>
          <a:p>
            <a:r>
              <a:rPr lang="en-US" dirty="0" smtClean="0"/>
              <a:t>Banks</a:t>
            </a:r>
          </a:p>
          <a:p>
            <a:endParaRPr lang="en-US" dirty="0" smtClean="0"/>
          </a:p>
          <a:p>
            <a:r>
              <a:rPr lang="en-US" dirty="0" smtClean="0"/>
              <a:t>VCs and Angels</a:t>
            </a:r>
          </a:p>
        </p:txBody>
      </p:sp>
      <p:pic>
        <p:nvPicPr>
          <p:cNvPr id="1027" name="Picture 3" descr="C:\Users\ZVI\AppData\Local\Microsoft\Windows\INetCache\IE\DF0WDBFS\money+tre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674</Words>
  <Application>Microsoft Office PowerPoint</Application>
  <PresentationFormat>Presentazione su schermo (4:3)</PresentationFormat>
  <Paragraphs>211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Office Theme</vt:lpstr>
      <vt:lpstr>Startup Village Yokneam</vt:lpstr>
      <vt:lpstr>World Class Startup Ecosystem</vt:lpstr>
      <vt:lpstr>Main Characteristics</vt:lpstr>
      <vt:lpstr>Yokneam is a Gateway</vt:lpstr>
      <vt:lpstr>Yokneam is a Gateway</vt:lpstr>
      <vt:lpstr>Yokneam is a Gateway</vt:lpstr>
      <vt:lpstr>Expandable to Grow and Stay Gateway = Affordable Space and Employee Base</vt:lpstr>
      <vt:lpstr>Expandable to Grow and Stay</vt:lpstr>
      <vt:lpstr>Funding is External, but Accessible</vt:lpstr>
      <vt:lpstr>Government Incentives</vt:lpstr>
      <vt:lpstr>Technology incubators</vt:lpstr>
      <vt:lpstr>Banks and VCs</vt:lpstr>
      <vt:lpstr>What Brings Young Professionals</vt:lpstr>
      <vt:lpstr>What Makes them Stay</vt:lpstr>
      <vt:lpstr>Human Resources from a Wide Area Local Demographics – Cosmopolitan Mix</vt:lpstr>
      <vt:lpstr>Restaurants &amp; Nightlife Ramat Ishai</vt:lpstr>
      <vt:lpstr>City Leadership Cuts Bureaucracy</vt:lpstr>
      <vt:lpstr>Yokneam Changed</vt:lpstr>
      <vt:lpstr>Three Elements of Change</vt:lpstr>
      <vt:lpstr>Crisis</vt:lpstr>
      <vt:lpstr>Local Leadership Convincing national leadership of a new strategy</vt:lpstr>
      <vt:lpstr>Long-term planning and investment</vt:lpstr>
      <vt:lpstr>Early Beginnings</vt:lpstr>
      <vt:lpstr>Other Catalysts</vt:lpstr>
      <vt:lpstr>Initial Pool of Technology HR</vt:lpstr>
      <vt:lpstr>Initial Pool of Technology HR</vt:lpstr>
      <vt:lpstr>Transportation Infrastructure</vt:lpstr>
      <vt:lpstr>Summary</vt:lpstr>
      <vt:lpstr>Specific Contact Requests</vt:lpstr>
      <vt:lpstr>Specific Contact Requests</vt:lpstr>
      <vt:lpstr>Specific Contact Requests</vt:lpstr>
      <vt:lpstr>More Information</vt:lpstr>
    </vt:vector>
  </TitlesOfParts>
  <Company>Elephant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Village Yokneam</dc:title>
  <dc:creator>ZVI</dc:creator>
  <cp:lastModifiedBy>cra0012</cp:lastModifiedBy>
  <cp:revision>101</cp:revision>
  <dcterms:created xsi:type="dcterms:W3CDTF">2017-03-29T08:13:41Z</dcterms:created>
  <dcterms:modified xsi:type="dcterms:W3CDTF">2017-04-03T06:33:30Z</dcterms:modified>
</cp:coreProperties>
</file>